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5"/>
  </p:notesMasterIdLst>
  <p:sldIdLst>
    <p:sldId id="256" r:id="rId3"/>
    <p:sldId id="259" r:id="rId4"/>
    <p:sldId id="264" r:id="rId5"/>
    <p:sldId id="279" r:id="rId6"/>
    <p:sldId id="280" r:id="rId7"/>
    <p:sldId id="281" r:id="rId8"/>
    <p:sldId id="282" r:id="rId9"/>
    <p:sldId id="265" r:id="rId10"/>
    <p:sldId id="266" r:id="rId11"/>
    <p:sldId id="267" r:id="rId12"/>
    <p:sldId id="283" r:id="rId13"/>
    <p:sldId id="285" r:id="rId14"/>
    <p:sldId id="284" r:id="rId15"/>
    <p:sldId id="286" r:id="rId16"/>
    <p:sldId id="289" r:id="rId17"/>
    <p:sldId id="287" r:id="rId18"/>
    <p:sldId id="290" r:id="rId19"/>
    <p:sldId id="292" r:id="rId20"/>
    <p:sldId id="296" r:id="rId21"/>
    <p:sldId id="297" r:id="rId22"/>
    <p:sldId id="298" r:id="rId23"/>
    <p:sldId id="311" r:id="rId24"/>
    <p:sldId id="310" r:id="rId25"/>
    <p:sldId id="268" r:id="rId26"/>
    <p:sldId id="270" r:id="rId27"/>
    <p:sldId id="275" r:id="rId28"/>
    <p:sldId id="276" r:id="rId29"/>
    <p:sldId id="278" r:id="rId30"/>
    <p:sldId id="303" r:id="rId31"/>
    <p:sldId id="304" r:id="rId32"/>
    <p:sldId id="315" r:id="rId33"/>
    <p:sldId id="277" r:id="rId34"/>
    <p:sldId id="305" r:id="rId35"/>
    <p:sldId id="306" r:id="rId36"/>
    <p:sldId id="307" r:id="rId37"/>
    <p:sldId id="308" r:id="rId38"/>
    <p:sldId id="309" r:id="rId39"/>
    <p:sldId id="271" r:id="rId40"/>
    <p:sldId id="312" r:id="rId41"/>
    <p:sldId id="313" r:id="rId42"/>
    <p:sldId id="269" r:id="rId43"/>
    <p:sldId id="314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7"/>
    <p:restoredTop sz="94646"/>
  </p:normalViewPr>
  <p:slideViewPr>
    <p:cSldViewPr snapToGrid="0" snapToObjects="1">
      <p:cViewPr varScale="1">
        <p:scale>
          <a:sx n="109" d="100"/>
          <a:sy n="109" d="100"/>
        </p:scale>
        <p:origin x="2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4B674-528B-C344-B812-C099EA6811C7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27B570-CA1D-214B-A1F1-90F63F1C5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50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">
            <a:extLst>
              <a:ext uri="{FF2B5EF4-FFF2-40B4-BE49-F238E27FC236}">
                <a16:creationId xmlns:a16="http://schemas.microsoft.com/office/drawing/2014/main" id="{AD5A14D8-1926-3748-B424-082128482D9F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28675" name="Rectangle 7">
            <a:extLst>
              <a:ext uri="{FF2B5EF4-FFF2-40B4-BE49-F238E27FC236}">
                <a16:creationId xmlns:a16="http://schemas.microsoft.com/office/drawing/2014/main" id="{164E3686-8DD0-9C4B-BFC1-FB769CC4923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E93112B4-22FC-E441-AA53-72577145F8E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8676" name="Text Box 1">
            <a:extLst>
              <a:ext uri="{FF2B5EF4-FFF2-40B4-BE49-F238E27FC236}">
                <a16:creationId xmlns:a16="http://schemas.microsoft.com/office/drawing/2014/main" id="{77EECAD4-773D-014A-AE8E-15804F79D1FC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8677" name="Text Box 2">
            <a:extLst>
              <a:ext uri="{FF2B5EF4-FFF2-40B4-BE49-F238E27FC236}">
                <a16:creationId xmlns:a16="http://schemas.microsoft.com/office/drawing/2014/main" id="{C79C3361-F8A5-9448-BCE8-8DF53CA10BD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3">
            <a:extLst>
              <a:ext uri="{FF2B5EF4-FFF2-40B4-BE49-F238E27FC236}">
                <a16:creationId xmlns:a16="http://schemas.microsoft.com/office/drawing/2014/main" id="{ECDBFDAA-FCF5-D64C-8A17-BCDCFC2BF37C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51203" name="Rectangle 7">
            <a:extLst>
              <a:ext uri="{FF2B5EF4-FFF2-40B4-BE49-F238E27FC236}">
                <a16:creationId xmlns:a16="http://schemas.microsoft.com/office/drawing/2014/main" id="{0B86764D-8B14-9640-9DE9-8ED921AD2EB7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13828C44-B20E-694A-8D83-B2F2F901F041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1204" name="Text Box 1">
            <a:extLst>
              <a:ext uri="{FF2B5EF4-FFF2-40B4-BE49-F238E27FC236}">
                <a16:creationId xmlns:a16="http://schemas.microsoft.com/office/drawing/2014/main" id="{0BE4DF98-9021-854E-B2CD-1DFC4E0E8E8A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05" name="Text Box 2">
            <a:extLst>
              <a:ext uri="{FF2B5EF4-FFF2-40B4-BE49-F238E27FC236}">
                <a16:creationId xmlns:a16="http://schemas.microsoft.com/office/drawing/2014/main" id="{8D863633-C42C-3D4A-B942-1802E0C38B9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>
            <a:extLst>
              <a:ext uri="{FF2B5EF4-FFF2-40B4-BE49-F238E27FC236}">
                <a16:creationId xmlns:a16="http://schemas.microsoft.com/office/drawing/2014/main" id="{81F089BD-8BE4-6648-A2AA-EDCB744989EE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53251" name="Rectangle 7">
            <a:extLst>
              <a:ext uri="{FF2B5EF4-FFF2-40B4-BE49-F238E27FC236}">
                <a16:creationId xmlns:a16="http://schemas.microsoft.com/office/drawing/2014/main" id="{B10F9C7A-2844-F34C-88EC-17A5E80A830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A61FE749-11FB-6842-80D2-57BD9AF0697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3252" name="Text Box 1">
            <a:extLst>
              <a:ext uri="{FF2B5EF4-FFF2-40B4-BE49-F238E27FC236}">
                <a16:creationId xmlns:a16="http://schemas.microsoft.com/office/drawing/2014/main" id="{6ABF55D8-7598-AB45-89C8-FE0F73E8951D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3253" name="Text Box 2">
            <a:extLst>
              <a:ext uri="{FF2B5EF4-FFF2-40B4-BE49-F238E27FC236}">
                <a16:creationId xmlns:a16="http://schemas.microsoft.com/office/drawing/2014/main" id="{1C755021-DF65-5045-96FD-21EA7D76964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>
            <a:extLst>
              <a:ext uri="{FF2B5EF4-FFF2-40B4-BE49-F238E27FC236}">
                <a16:creationId xmlns:a16="http://schemas.microsoft.com/office/drawing/2014/main" id="{58B9341C-442D-274D-953D-36FACE8B08AD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55299" name="Rectangle 7">
            <a:extLst>
              <a:ext uri="{FF2B5EF4-FFF2-40B4-BE49-F238E27FC236}">
                <a16:creationId xmlns:a16="http://schemas.microsoft.com/office/drawing/2014/main" id="{51EB6726-03DC-7B41-826D-43CE8BA00DB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15130BF6-8836-3844-B398-DAF8E67EF28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5300" name="Text Box 1">
            <a:extLst>
              <a:ext uri="{FF2B5EF4-FFF2-40B4-BE49-F238E27FC236}">
                <a16:creationId xmlns:a16="http://schemas.microsoft.com/office/drawing/2014/main" id="{14E5572A-F5A8-9B4B-9326-4D685F79E51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5301" name="Text Box 2">
            <a:extLst>
              <a:ext uri="{FF2B5EF4-FFF2-40B4-BE49-F238E27FC236}">
                <a16:creationId xmlns:a16="http://schemas.microsoft.com/office/drawing/2014/main" id="{06D17ABD-FF31-5247-9DAB-08C467C6618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>
            <a:extLst>
              <a:ext uri="{FF2B5EF4-FFF2-40B4-BE49-F238E27FC236}">
                <a16:creationId xmlns:a16="http://schemas.microsoft.com/office/drawing/2014/main" id="{F98F7345-2A67-A54E-AA9B-6EFAEA59213F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57347" name="Rectangle 7">
            <a:extLst>
              <a:ext uri="{FF2B5EF4-FFF2-40B4-BE49-F238E27FC236}">
                <a16:creationId xmlns:a16="http://schemas.microsoft.com/office/drawing/2014/main" id="{BFF8B513-C424-2442-BD98-938ADF6B4CF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5C718F1C-A66D-AB47-826F-5F620CEE8736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7348" name="Text Box 1">
            <a:extLst>
              <a:ext uri="{FF2B5EF4-FFF2-40B4-BE49-F238E27FC236}">
                <a16:creationId xmlns:a16="http://schemas.microsoft.com/office/drawing/2014/main" id="{A27143C6-9270-7B42-8954-DA8631C27F72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7349" name="Text Box 2">
            <a:extLst>
              <a:ext uri="{FF2B5EF4-FFF2-40B4-BE49-F238E27FC236}">
                <a16:creationId xmlns:a16="http://schemas.microsoft.com/office/drawing/2014/main" id="{1283AA53-1503-1A4E-B113-24841FF5BB3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3">
            <a:extLst>
              <a:ext uri="{FF2B5EF4-FFF2-40B4-BE49-F238E27FC236}">
                <a16:creationId xmlns:a16="http://schemas.microsoft.com/office/drawing/2014/main" id="{1AA9F6F2-23B7-A844-914F-53858050C62C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59395" name="Rectangle 7">
            <a:extLst>
              <a:ext uri="{FF2B5EF4-FFF2-40B4-BE49-F238E27FC236}">
                <a16:creationId xmlns:a16="http://schemas.microsoft.com/office/drawing/2014/main" id="{5D189701-948A-E54F-BD9C-54108524E77B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C6CA368F-5F9C-6346-A09B-F29E2A3909A3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9396" name="Text Box 1">
            <a:extLst>
              <a:ext uri="{FF2B5EF4-FFF2-40B4-BE49-F238E27FC236}">
                <a16:creationId xmlns:a16="http://schemas.microsoft.com/office/drawing/2014/main" id="{7C777C85-E44B-0B4B-8275-F1BC028D276A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9397" name="Text Box 2">
            <a:extLst>
              <a:ext uri="{FF2B5EF4-FFF2-40B4-BE49-F238E27FC236}">
                <a16:creationId xmlns:a16="http://schemas.microsoft.com/office/drawing/2014/main" id="{B49F27A3-26A4-D04C-A0B2-9CA7B1803F8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3">
            <a:extLst>
              <a:ext uri="{FF2B5EF4-FFF2-40B4-BE49-F238E27FC236}">
                <a16:creationId xmlns:a16="http://schemas.microsoft.com/office/drawing/2014/main" id="{15436EAD-1AB0-614B-8191-C03F7619CBE3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61443" name="Rectangle 7">
            <a:extLst>
              <a:ext uri="{FF2B5EF4-FFF2-40B4-BE49-F238E27FC236}">
                <a16:creationId xmlns:a16="http://schemas.microsoft.com/office/drawing/2014/main" id="{BCE24CDC-1BBC-9B44-9F69-C4B7E172633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F0F6A22B-5C2A-3247-89ED-AF0F1C6BC37B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1444" name="Text Box 1">
            <a:extLst>
              <a:ext uri="{FF2B5EF4-FFF2-40B4-BE49-F238E27FC236}">
                <a16:creationId xmlns:a16="http://schemas.microsoft.com/office/drawing/2014/main" id="{C3EFCFD4-3EFA-6E41-AD69-F5D02A87B363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45" name="Text Box 2">
            <a:extLst>
              <a:ext uri="{FF2B5EF4-FFF2-40B4-BE49-F238E27FC236}">
                <a16:creationId xmlns:a16="http://schemas.microsoft.com/office/drawing/2014/main" id="{F2AFC96E-2FBF-834A-B696-6029709F8A4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>
            <a:extLst>
              <a:ext uri="{FF2B5EF4-FFF2-40B4-BE49-F238E27FC236}">
                <a16:creationId xmlns:a16="http://schemas.microsoft.com/office/drawing/2014/main" id="{70A432FE-D4DB-5F4D-986C-24B2D99F5802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45059" name="Rectangle 7">
            <a:extLst>
              <a:ext uri="{FF2B5EF4-FFF2-40B4-BE49-F238E27FC236}">
                <a16:creationId xmlns:a16="http://schemas.microsoft.com/office/drawing/2014/main" id="{F2C9372D-A326-CA4D-A4CD-1C63183A2FC0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E7782BDD-9E9F-084D-A519-7B7F4F8A7D18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5060" name="Text Box 1">
            <a:extLst>
              <a:ext uri="{FF2B5EF4-FFF2-40B4-BE49-F238E27FC236}">
                <a16:creationId xmlns:a16="http://schemas.microsoft.com/office/drawing/2014/main" id="{259E2230-8B21-9948-A4B2-F324D4D9DBB0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5061" name="Text Box 2">
            <a:extLst>
              <a:ext uri="{FF2B5EF4-FFF2-40B4-BE49-F238E27FC236}">
                <a16:creationId xmlns:a16="http://schemas.microsoft.com/office/drawing/2014/main" id="{D0B615E2-78C0-9342-AFDD-698F827631F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49959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3">
            <a:extLst>
              <a:ext uri="{FF2B5EF4-FFF2-40B4-BE49-F238E27FC236}">
                <a16:creationId xmlns:a16="http://schemas.microsoft.com/office/drawing/2014/main" id="{15436EAD-1AB0-614B-8191-C03F7619CBE3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61443" name="Rectangle 7">
            <a:extLst>
              <a:ext uri="{FF2B5EF4-FFF2-40B4-BE49-F238E27FC236}">
                <a16:creationId xmlns:a16="http://schemas.microsoft.com/office/drawing/2014/main" id="{BCE24CDC-1BBC-9B44-9F69-C4B7E172633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F0F6A22B-5C2A-3247-89ED-AF0F1C6BC37B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1444" name="Text Box 1">
            <a:extLst>
              <a:ext uri="{FF2B5EF4-FFF2-40B4-BE49-F238E27FC236}">
                <a16:creationId xmlns:a16="http://schemas.microsoft.com/office/drawing/2014/main" id="{C3EFCFD4-3EFA-6E41-AD69-F5D02A87B363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45" name="Text Box 2">
            <a:extLst>
              <a:ext uri="{FF2B5EF4-FFF2-40B4-BE49-F238E27FC236}">
                <a16:creationId xmlns:a16="http://schemas.microsoft.com/office/drawing/2014/main" id="{F2AFC96E-2FBF-834A-B696-6029709F8A4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57650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3">
            <a:extLst>
              <a:ext uri="{FF2B5EF4-FFF2-40B4-BE49-F238E27FC236}">
                <a16:creationId xmlns:a16="http://schemas.microsoft.com/office/drawing/2014/main" id="{0BD2F904-F053-2B4F-BDAA-2FFA5C9A1571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63491" name="Rectangle 7">
            <a:extLst>
              <a:ext uri="{FF2B5EF4-FFF2-40B4-BE49-F238E27FC236}">
                <a16:creationId xmlns:a16="http://schemas.microsoft.com/office/drawing/2014/main" id="{68B77557-2963-4B40-BDA9-969472636C00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F7CF2035-A6D3-3447-9DEB-40B55851CC78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41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3492" name="Text Box 1">
            <a:extLst>
              <a:ext uri="{FF2B5EF4-FFF2-40B4-BE49-F238E27FC236}">
                <a16:creationId xmlns:a16="http://schemas.microsoft.com/office/drawing/2014/main" id="{207C425B-D8F1-E04E-AAE6-97093AB030F0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3493" name="Text Box 2">
            <a:extLst>
              <a:ext uri="{FF2B5EF4-FFF2-40B4-BE49-F238E27FC236}">
                <a16:creationId xmlns:a16="http://schemas.microsoft.com/office/drawing/2014/main" id="{13323253-1B90-0C48-A99B-9FBEF786347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>
            <a:extLst>
              <a:ext uri="{FF2B5EF4-FFF2-40B4-BE49-F238E27FC236}">
                <a16:creationId xmlns:a16="http://schemas.microsoft.com/office/drawing/2014/main" id="{A90A93EF-CDDD-A741-BA48-AB38C847986E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30723" name="Rectangle 7">
            <a:extLst>
              <a:ext uri="{FF2B5EF4-FFF2-40B4-BE49-F238E27FC236}">
                <a16:creationId xmlns:a16="http://schemas.microsoft.com/office/drawing/2014/main" id="{8485A6EE-2F8A-8140-A5D9-600344F4E699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38686284-FC1D-C34A-80B7-381436D7AEBE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0724" name="Text Box 1">
            <a:extLst>
              <a:ext uri="{FF2B5EF4-FFF2-40B4-BE49-F238E27FC236}">
                <a16:creationId xmlns:a16="http://schemas.microsoft.com/office/drawing/2014/main" id="{01948982-DD61-0541-8F3F-0600C82640BC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0725" name="Text Box 2">
            <a:extLst>
              <a:ext uri="{FF2B5EF4-FFF2-40B4-BE49-F238E27FC236}">
                <a16:creationId xmlns:a16="http://schemas.microsoft.com/office/drawing/2014/main" id="{9B36231E-A762-2F4F-B258-19F90DB3EFE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3">
            <a:extLst>
              <a:ext uri="{FF2B5EF4-FFF2-40B4-BE49-F238E27FC236}">
                <a16:creationId xmlns:a16="http://schemas.microsoft.com/office/drawing/2014/main" id="{3E6D7F9D-C9D7-134C-A395-A443FB529C55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38915" name="Rectangle 7">
            <a:extLst>
              <a:ext uri="{FF2B5EF4-FFF2-40B4-BE49-F238E27FC236}">
                <a16:creationId xmlns:a16="http://schemas.microsoft.com/office/drawing/2014/main" id="{10E26667-1758-6D47-B7F8-2A5000347C4B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047CCE68-38B4-754E-A189-1AE91457B328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8916" name="Text Box 1">
            <a:extLst>
              <a:ext uri="{FF2B5EF4-FFF2-40B4-BE49-F238E27FC236}">
                <a16:creationId xmlns:a16="http://schemas.microsoft.com/office/drawing/2014/main" id="{3C3F369D-D607-FD4D-A803-9ADC3F94BF05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8917" name="Text Box 2">
            <a:extLst>
              <a:ext uri="{FF2B5EF4-FFF2-40B4-BE49-F238E27FC236}">
                <a16:creationId xmlns:a16="http://schemas.microsoft.com/office/drawing/2014/main" id="{092FE6FE-880E-C44F-B6E2-29495D5EB9D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3">
            <a:extLst>
              <a:ext uri="{FF2B5EF4-FFF2-40B4-BE49-F238E27FC236}">
                <a16:creationId xmlns:a16="http://schemas.microsoft.com/office/drawing/2014/main" id="{0E8DA5D9-E06D-AF49-9465-584308DFCCB3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40963" name="Rectangle 7">
            <a:extLst>
              <a:ext uri="{FF2B5EF4-FFF2-40B4-BE49-F238E27FC236}">
                <a16:creationId xmlns:a16="http://schemas.microsoft.com/office/drawing/2014/main" id="{EC0EC62E-3CC3-B347-8869-250D67EC8371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A098A377-C885-3D42-8130-33F1EB11A8B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0964" name="Text Box 1">
            <a:extLst>
              <a:ext uri="{FF2B5EF4-FFF2-40B4-BE49-F238E27FC236}">
                <a16:creationId xmlns:a16="http://schemas.microsoft.com/office/drawing/2014/main" id="{9710452F-B3B1-5F43-AE56-A0770CFB351D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65" name="Text Box 2">
            <a:extLst>
              <a:ext uri="{FF2B5EF4-FFF2-40B4-BE49-F238E27FC236}">
                <a16:creationId xmlns:a16="http://schemas.microsoft.com/office/drawing/2014/main" id="{E022A034-33A2-2845-AC48-740DD2AC463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>
            <a:extLst>
              <a:ext uri="{FF2B5EF4-FFF2-40B4-BE49-F238E27FC236}">
                <a16:creationId xmlns:a16="http://schemas.microsoft.com/office/drawing/2014/main" id="{641FC0BF-1D78-A440-99A2-790B4E74492C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43011" name="Rectangle 7">
            <a:extLst>
              <a:ext uri="{FF2B5EF4-FFF2-40B4-BE49-F238E27FC236}">
                <a16:creationId xmlns:a16="http://schemas.microsoft.com/office/drawing/2014/main" id="{3285F6FB-09F5-4240-8A41-2CAAF350F884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69BFAC3F-CF84-F54E-8307-B6AA511B14CE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3012" name="Text Box 1">
            <a:extLst>
              <a:ext uri="{FF2B5EF4-FFF2-40B4-BE49-F238E27FC236}">
                <a16:creationId xmlns:a16="http://schemas.microsoft.com/office/drawing/2014/main" id="{FC26C77F-B06F-FB42-A612-F8E07BBCB9F3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3013" name="Text Box 2">
            <a:extLst>
              <a:ext uri="{FF2B5EF4-FFF2-40B4-BE49-F238E27FC236}">
                <a16:creationId xmlns:a16="http://schemas.microsoft.com/office/drawing/2014/main" id="{30021AA2-52DB-4940-B488-E32A681AA1C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>
            <a:extLst>
              <a:ext uri="{FF2B5EF4-FFF2-40B4-BE49-F238E27FC236}">
                <a16:creationId xmlns:a16="http://schemas.microsoft.com/office/drawing/2014/main" id="{70A432FE-D4DB-5F4D-986C-24B2D99F5802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45059" name="Rectangle 7">
            <a:extLst>
              <a:ext uri="{FF2B5EF4-FFF2-40B4-BE49-F238E27FC236}">
                <a16:creationId xmlns:a16="http://schemas.microsoft.com/office/drawing/2014/main" id="{F2C9372D-A326-CA4D-A4CD-1C63183A2FC0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E7782BDD-9E9F-084D-A519-7B7F4F8A7D18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5060" name="Text Box 1">
            <a:extLst>
              <a:ext uri="{FF2B5EF4-FFF2-40B4-BE49-F238E27FC236}">
                <a16:creationId xmlns:a16="http://schemas.microsoft.com/office/drawing/2014/main" id="{259E2230-8B21-9948-A4B2-F324D4D9DBB0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5061" name="Text Box 2">
            <a:extLst>
              <a:ext uri="{FF2B5EF4-FFF2-40B4-BE49-F238E27FC236}">
                <a16:creationId xmlns:a16="http://schemas.microsoft.com/office/drawing/2014/main" id="{D0B615E2-78C0-9342-AFDD-698F827631F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>
            <a:extLst>
              <a:ext uri="{FF2B5EF4-FFF2-40B4-BE49-F238E27FC236}">
                <a16:creationId xmlns:a16="http://schemas.microsoft.com/office/drawing/2014/main" id="{15761A0A-F411-5149-B0B2-52EAC30F17AF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47107" name="Rectangle 7">
            <a:extLst>
              <a:ext uri="{FF2B5EF4-FFF2-40B4-BE49-F238E27FC236}">
                <a16:creationId xmlns:a16="http://schemas.microsoft.com/office/drawing/2014/main" id="{48E578F6-AC88-1742-BC1B-4B2F0804FD6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C377BCB1-6F25-C049-B011-C5057941A9CD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7108" name="Text Box 1">
            <a:extLst>
              <a:ext uri="{FF2B5EF4-FFF2-40B4-BE49-F238E27FC236}">
                <a16:creationId xmlns:a16="http://schemas.microsoft.com/office/drawing/2014/main" id="{438A6759-0499-F14B-BCCE-1D01C48F04E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7109" name="Text Box 2">
            <a:extLst>
              <a:ext uri="{FF2B5EF4-FFF2-40B4-BE49-F238E27FC236}">
                <a16:creationId xmlns:a16="http://schemas.microsoft.com/office/drawing/2014/main" id="{51A36EE7-4583-4B4C-A3BC-0846A39CA89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>
            <a:extLst>
              <a:ext uri="{FF2B5EF4-FFF2-40B4-BE49-F238E27FC236}">
                <a16:creationId xmlns:a16="http://schemas.microsoft.com/office/drawing/2014/main" id="{15761A0A-F411-5149-B0B2-52EAC30F17AF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47107" name="Rectangle 7">
            <a:extLst>
              <a:ext uri="{FF2B5EF4-FFF2-40B4-BE49-F238E27FC236}">
                <a16:creationId xmlns:a16="http://schemas.microsoft.com/office/drawing/2014/main" id="{48E578F6-AC88-1742-BC1B-4B2F0804FD6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C377BCB1-6F25-C049-B011-C5057941A9CD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7108" name="Text Box 1">
            <a:extLst>
              <a:ext uri="{FF2B5EF4-FFF2-40B4-BE49-F238E27FC236}">
                <a16:creationId xmlns:a16="http://schemas.microsoft.com/office/drawing/2014/main" id="{438A6759-0499-F14B-BCCE-1D01C48F04E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7109" name="Text Box 2">
            <a:extLst>
              <a:ext uri="{FF2B5EF4-FFF2-40B4-BE49-F238E27FC236}">
                <a16:creationId xmlns:a16="http://schemas.microsoft.com/office/drawing/2014/main" id="{51A36EE7-4583-4B4C-A3BC-0846A39CA89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3">
            <a:extLst>
              <a:ext uri="{FF2B5EF4-FFF2-40B4-BE49-F238E27FC236}">
                <a16:creationId xmlns:a16="http://schemas.microsoft.com/office/drawing/2014/main" id="{36EB28CB-4E31-5046-B704-F485A90363B2}"/>
              </a:ext>
            </a:extLst>
          </p:cNvPr>
          <p:cNvSpPr>
            <a:spLocks noGrp="1" noChangeArrowheads="1"/>
          </p:cNvSpPr>
          <p:nvPr>
            <p:ph type="dt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10/29/13</a:t>
            </a:r>
          </a:p>
        </p:txBody>
      </p:sp>
      <p:sp>
        <p:nvSpPr>
          <p:cNvPr id="49155" name="Rectangle 7">
            <a:extLst>
              <a:ext uri="{FF2B5EF4-FFF2-40B4-BE49-F238E27FC236}">
                <a16:creationId xmlns:a16="http://schemas.microsoft.com/office/drawing/2014/main" id="{AC0FF248-7444-EF47-92D5-09D73D7990D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fld id="{58D2C7FF-E265-7D49-A5FF-72AEFDD52E4B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9156" name="Text Box 1">
            <a:extLst>
              <a:ext uri="{FF2B5EF4-FFF2-40B4-BE49-F238E27FC236}">
                <a16:creationId xmlns:a16="http://schemas.microsoft.com/office/drawing/2014/main" id="{B88B5FEA-8279-A441-BEAE-E9580B10617D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9157" name="Text Box 2">
            <a:extLst>
              <a:ext uri="{FF2B5EF4-FFF2-40B4-BE49-F238E27FC236}">
                <a16:creationId xmlns:a16="http://schemas.microsoft.com/office/drawing/2014/main" id="{E4C9D959-C186-D94D-84BF-5D805E8382C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1E54-0AFF-D44A-B315-E0EE0A30D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78F6E-6114-2B43-89C6-7577B090F8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1FE33-2A6B-7443-9813-3111ED08C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2B830-C3AC-804E-9215-B57F58B27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805EF-4C03-5E48-AE71-354D8F951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741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3DD7B-67A6-9F42-B852-9B0EE9338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ECD85A-7325-8544-8B57-34ACE84AB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C95E8-6709-9F43-A2FA-6A4E3B140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0F991-B272-CB4C-83D5-0D139851D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CB913-DE50-6F44-A41B-D9650D772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72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8D81E4-6B35-8E4C-9B45-497689403F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C27CA-F185-8D42-8B14-388FD2D41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D67D8-55E0-E643-9145-4C6CB1819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8F964-1EDD-3547-B2FD-BB65E93F6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2A5C2-70D6-8647-A28E-10B2823FF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7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841481-7CD5-FF43-A110-AF32455FBD0B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26F305B-60D2-DE49-B2A1-51835A1135FB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31FE1A-2E27-9540-92E9-48BD9468D11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8628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C261DB-9ADB-6D42-BB4E-329672E423B8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B880708-A9E8-7A4C-9ED7-1D4A78FA392B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08C7CD-5B00-0040-B095-351B4905A0F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90286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5823CD-648B-E445-9E37-E22D8E8D07E1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7C4A12F-FB83-C84E-BD03-A43FE4B5500F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ADBBE6-92F5-7B4C-91AA-6BF0C9CFE58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7674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1" y="1600201"/>
            <a:ext cx="5382684" cy="4524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484" y="1600201"/>
            <a:ext cx="5384800" cy="4524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3EF7548-CA0E-174C-B029-18E861F83533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D2AD86-9653-4749-A541-1F60F95956E7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E01CA8-519B-7346-9FF8-9D8596063B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55472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2A46E11-201F-9844-9F29-19F14E18ACB5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D5A598C-E157-2046-A511-DDD40E9D24C4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630F62-40D2-C84E-8604-8BC5FF05439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62192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F12BBDA-1010-3145-A418-32B40E536F7A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FABEDC7-4A88-A044-8C3A-BFBFDE704D6C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720EC9-EDBD-DD42-A782-1964E9231DE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76613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BE514DF9-BD60-F64D-BEBA-A18E8744F99D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7044C6A-BB5C-4049-BE40-E2192A46E9D6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5DD69F-6805-A142-9954-035FD21CDFD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41667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DDBFB1D-758B-574F-8299-6C31791CC5B2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5C67EA-FDD3-4E49-A359-16AA9391F597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8E622C-1962-6A4E-AB7A-9940507051F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8834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DDDE0-C2D6-7F4A-962A-EEE37C978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51817-7BB3-FF4F-9177-605C36E7A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FECED-6E4D-0146-AB8E-CFB0D6011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98CD7-71E4-0E46-90FF-87DDA992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A24EE-456E-5343-BF82-088098182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348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42310CE-F727-DF41-A30F-FB606FCC6EA7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2665D-91F5-CA4C-8554-2FA39E817F20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0B9773-A2C4-304C-A224-FE86604D451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05558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D9AEE4-70F2-E142-9DDB-05768C84E560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97CEBE6-51D7-E945-A2FC-2CF5E12B01B7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D3FC96-F182-2141-AED8-21DE20E3287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99447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128589"/>
            <a:ext cx="2741084" cy="59959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28589"/>
            <a:ext cx="8026400" cy="59959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5577EC-F43D-2640-928E-128E4683D3A3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A33E1B6-0D49-994C-9BA9-721C5DBB305F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969C6E-B819-3544-B59A-D2D4CF0CF0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112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94711-12B7-1F4F-896F-66A1298F1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B61F3-E3B4-8B42-8811-625C11754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26198-0CC8-7849-BBDB-179793FAE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8F797-7924-CC4B-97C9-1715974A8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32753-E4A2-7347-963E-D4F3F837B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4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219B3-6BF4-FA4D-8B05-348FB72FF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2CEBD-6599-8C4F-AF0A-2ACA79711E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85D3FB-679C-5D41-91E1-057B07FE3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974056-F19E-7240-85AB-33A60A0EE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81D103-A341-2649-8598-EED4397BF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909A45-6CE3-144E-AFA0-E3BBD3887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77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2411F-4FE4-0C45-A0F3-3DBDE3343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D7329-27D5-9A47-94E8-2D6E54CF8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F4FD9-864D-9245-9085-6707540FD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4562A0-259B-9541-8C01-0935C6C5D6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F9C33B-A823-D945-865B-01D0BE63C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EEE752-CF02-8F44-93FF-6903A395A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E03786-19C4-FB47-B3AA-06E3F9E5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0C5D7A-01C6-9B49-8012-C222AF711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DB12A-279B-CA4C-85EB-97AF3F851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8769C5-9D6D-F045-8582-8F31041E8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E7A65-2CDB-2844-A9D3-421F188E7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7E1A44-BB0F-9443-B97D-720DA039E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802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58D281-16B3-2B46-8C69-0E28976A5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B56686-2408-6D47-9644-927029CD1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89E23-C1B6-A44D-A39E-8F2EF37DA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88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2E9FE-24AB-7448-B498-B5A212D25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0632-3834-F24B-AF43-5E0E6D7AC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B48E0E-D166-414C-A357-20A8117D3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BF211B-4BD4-B940-8C17-3AD8D3C5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5CBAB0-50C0-6346-82AD-5368FA63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CDDD0B-AA79-2943-841E-45842D3FF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70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21104-A483-AD4F-9480-D0E6B3AF0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BE4444-56A7-3A4F-A8F0-5D00747AE6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35385-F207-FC42-926F-CF4B13C6A7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7EF3F2-410F-5E44-BC09-75F98100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C2C348-015E-6F4F-871A-91429F413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119C7C-64BE-DB40-88CC-FA5F8C784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28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98B97-A0DE-8644-9074-194EFBFCF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CF235A-808E-2448-A67E-94A12AB8C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D089B-06A4-B74D-BABC-D9C20E39C3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5C65-1399-534F-ACC6-3B543AFC721A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831F1-4D17-B148-9CFA-0CC988E907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7F0CD-9843-D746-A90D-EB5AA3246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DAE30-DCE0-0848-AB39-5256EEB1B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04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8ED13ECD-796E-3048-9F87-AF4A236BD9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1" y="128588"/>
            <a:ext cx="10970684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A0C25BD6-9884-4342-BCC5-3F59575A71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1" y="1600201"/>
            <a:ext cx="10970684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D4005A95-09C9-1243-A29A-EF33583AB274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609601" y="6354763"/>
            <a:ext cx="2842684" cy="36671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en-US" altLang="en-US"/>
              <a:t>10/29/13</a:t>
            </a:r>
          </a:p>
        </p:txBody>
      </p:sp>
      <p:sp>
        <p:nvSpPr>
          <p:cNvPr id="1029" name="Text Box 4">
            <a:extLst>
              <a:ext uri="{FF2B5EF4-FFF2-40B4-BE49-F238E27FC236}">
                <a16:creationId xmlns:a16="http://schemas.microsoft.com/office/drawing/2014/main" id="{B00AE080-AFAD-DF4F-98DB-560B9C75C3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65600" y="6354763"/>
            <a:ext cx="3860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 sz="180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FCFE65-5421-D04F-B89A-7E4597A5DFD3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8737601" y="6354763"/>
            <a:ext cx="2842684" cy="36671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10E0D8FD-68E5-8C40-BA1D-0B8886C1BC6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7609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" panose="020F0502020204030204" pitchFamily="34" charset="0"/>
          <a:ea typeface="ＭＳ Ｐゴシック" panose="020B0600070205080204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" panose="020F0502020204030204" pitchFamily="34" charset="0"/>
          <a:ea typeface="ＭＳ Ｐゴシック" panose="020B0600070205080204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" panose="020F0502020204030204" pitchFamily="34" charset="0"/>
          <a:ea typeface="ＭＳ Ｐゴシック" panose="020B0600070205080204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" panose="020F0502020204030204" pitchFamily="34" charset="0"/>
          <a:ea typeface="ＭＳ Ｐゴシック" panose="020B0600070205080204" pitchFamily="34" charset="-128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" panose="020F0502020204030204" pitchFamily="34" charset="0"/>
          <a:ea typeface="ＭＳ Ｐゴシック" panose="020B0600070205080204" pitchFamily="34" charset="-128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" panose="020F0502020204030204" pitchFamily="34" charset="0"/>
          <a:ea typeface="ＭＳ Ｐゴシック" panose="020B0600070205080204" pitchFamily="34" charset="-128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" panose="020F0502020204030204" pitchFamily="34" charset="0"/>
          <a:ea typeface="ＭＳ Ｐゴシック" panose="020B0600070205080204" pitchFamily="34" charset="-128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" panose="020F050202020403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ted.ucar.edu/labs/synoptic/qgoe_sampl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5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9.png"/><Relationship Id="rId5" Type="http://schemas.openxmlformats.org/officeDocument/2006/relationships/image" Target="../media/image35.png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0.png"/><Relationship Id="rId5" Type="http://schemas.openxmlformats.org/officeDocument/2006/relationships/image" Target="../media/image35.png"/><Relationship Id="rId4" Type="http://schemas.openxmlformats.org/officeDocument/2006/relationships/image" Target="../media/image3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0AF33-3699-814E-9CB9-82A61B3753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QG omega equation lab </a:t>
            </a:r>
            <a:br>
              <a:rPr lang="en-US" dirty="0"/>
            </a:br>
            <a:r>
              <a:rPr lang="en-US" dirty="0"/>
              <a:t>2 parts: idealized, and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BEADE8-0B04-9347-93FD-2EBD32177D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Brian Mapes</a:t>
            </a:r>
          </a:p>
          <a:p>
            <a:r>
              <a:rPr lang="en-US" dirty="0"/>
              <a:t>ATM 407</a:t>
            </a:r>
          </a:p>
          <a:p>
            <a:r>
              <a:rPr lang="en-US" dirty="0"/>
              <a:t>Fall 2021 </a:t>
            </a:r>
          </a:p>
        </p:txBody>
      </p:sp>
    </p:spTree>
    <p:extLst>
      <p:ext uri="{BB962C8B-B14F-4D97-AF65-F5344CB8AC3E}">
        <p14:creationId xmlns:p14="http://schemas.microsoft.com/office/powerpoint/2010/main" val="816425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7D2BB8-739F-634B-86F3-E94360AA8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950" y="2463800"/>
            <a:ext cx="9436100" cy="4165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Sketch here with mouse</a:t>
            </a:r>
          </a:p>
        </p:txBody>
      </p:sp>
    </p:spTree>
    <p:extLst>
      <p:ext uri="{BB962C8B-B14F-4D97-AF65-F5344CB8AC3E}">
        <p14:creationId xmlns:p14="http://schemas.microsoft.com/office/powerpoint/2010/main" val="3412322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LMT2.2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6C24C6-F4CD-5F44-97D8-FACE77847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971005" cy="6858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D87889-5B89-3E4F-990F-316F6F8E1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5350" y="3101788"/>
            <a:ext cx="3638550" cy="360381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Launch IDV </a:t>
            </a:r>
          </a:p>
          <a:p>
            <a:r>
              <a:rPr lang="en-US" sz="2000" dirty="0">
                <a:solidFill>
                  <a:srgbClr val="000000"/>
                </a:solidFill>
                <a:sym typeface="Wingdings" pitchFamily="2" charset="2"/>
              </a:rPr>
              <a:t> </a:t>
            </a:r>
            <a:r>
              <a:rPr lang="en-US" sz="2000" dirty="0">
                <a:solidFill>
                  <a:srgbClr val="000000"/>
                </a:solidFill>
              </a:rPr>
              <a:t>From toolbar folders (there is triple redundancy) find LMT_2.2</a:t>
            </a:r>
          </a:p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874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2.2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161997B-EDE2-BE49-B918-A025C8461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0" y="3600450"/>
            <a:ext cx="3695700" cy="310515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017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0D0D-5EBE-D247-A1A7-212F1512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0" y="3600450"/>
            <a:ext cx="3695700" cy="310515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F681B1-FE9A-7F44-82C1-A1D8C056C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67541"/>
            <a:ext cx="91821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818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B0136DE-9085-704A-9799-B4BC3919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0" y="3600450"/>
            <a:ext cx="3695700" cy="310515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571B50-99F2-C24E-9DE9-B0F6CE26D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0678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4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B0136DE-9085-704A-9799-B4BC3919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540" y="3600450"/>
            <a:ext cx="3502959" cy="310515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94CF0C-453F-4642-911C-1C44C1BF9A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1400"/>
          <a:stretch/>
        </p:blipFill>
        <p:spPr>
          <a:xfrm>
            <a:off x="0" y="0"/>
            <a:ext cx="8636000" cy="296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60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0D0D-5EBE-D247-A1A7-212F1512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111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C90187-3ECC-2A4A-92FD-9B454121A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232900" cy="47752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A49F7E3-1996-4846-BAEE-93BA0AD28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0" y="3600450"/>
            <a:ext cx="3695700" cy="310515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4557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28880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2.4 (same IDV bundle)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B0136DE-9085-704A-9799-B4BC3919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2" y="4464424"/>
            <a:ext cx="11750488" cy="2241176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4B1132-349C-3549-A6FB-194E033B0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0085"/>
            <a:ext cx="9118600" cy="2755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283BF2-EE87-6641-B127-684408F40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0447" y="4140345"/>
            <a:ext cx="5701553" cy="197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982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28880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2.4 (same IDV bundle)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B0136DE-9085-704A-9799-B4BC3919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2" y="4464424"/>
            <a:ext cx="11750488" cy="2241176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930D25-61F9-4D4C-A888-00E6D500D7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263" b="29038"/>
          <a:stretch/>
        </p:blipFill>
        <p:spPr>
          <a:xfrm>
            <a:off x="0" y="1183341"/>
            <a:ext cx="8991600" cy="23308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496B91-241E-B140-BA37-C2C6E98AA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0447" y="3367613"/>
            <a:ext cx="5701553" cy="197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422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Part I: COMET/</a:t>
            </a:r>
            <a:r>
              <a:rPr lang="en-US" sz="4000" dirty="0" err="1">
                <a:solidFill>
                  <a:srgbClr val="FFFFFF"/>
                </a:solidFill>
              </a:rPr>
              <a:t>MetEd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0D0D-5EBE-D247-A1A7-212F1512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Here is a nice tool for viewing the classic “wave” view of the QG omega equation. Give it a look – </a:t>
            </a:r>
            <a:r>
              <a:rPr lang="en-US" dirty="0">
                <a:solidFill>
                  <a:srgbClr val="FF0000"/>
                </a:solidFill>
              </a:rPr>
              <a:t>notice that hovering over equation terms lights up the names for them, or vice versa.</a:t>
            </a:r>
          </a:p>
          <a:p>
            <a:endParaRPr lang="en-US" dirty="0">
              <a:solidFill>
                <a:srgbClr val="000000"/>
              </a:solidFill>
              <a:hlinkClick r:id="rId3"/>
            </a:endParaRPr>
          </a:p>
          <a:p>
            <a:r>
              <a:rPr lang="en-US" dirty="0">
                <a:hlinkClick r:id="rId3"/>
              </a:rPr>
              <a:t>https://www.meted.ucar.edu/labs/synoptic/qgoe_sample/</a:t>
            </a:r>
            <a:r>
              <a:rPr lang="en-US" dirty="0"/>
              <a:t> 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8849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28880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2.4 (same IDV bundle)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B0136DE-9085-704A-9799-B4BC3919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2" y="4464424"/>
            <a:ext cx="6167717" cy="2241176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6CAD5CA-2DBB-8445-9E87-5D558998E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447" y="3728221"/>
            <a:ext cx="5701553" cy="19780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967440-9545-9A46-95FB-BA091F93E5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560"/>
          <a:stretch/>
        </p:blipFill>
        <p:spPr>
          <a:xfrm>
            <a:off x="345514" y="2599764"/>
            <a:ext cx="8166100" cy="98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5094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LMT 2.2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0D0D-5EBE-D247-A1A7-212F1512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7906B7-5127-694D-B7EC-8CB20014B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45447"/>
            <a:ext cx="82042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430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75A29-1E6B-C046-9C4B-A8BF37A87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2AB73-2098-3B42-B7CE-55539AFDD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50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7F71F-A7CD-C44F-8ECC-28EED290A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ON QE OMEGA EQUATION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CD58E-4309-D542-9C82-95EB447EE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5767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ext Box 1">
            <a:extLst>
              <a:ext uri="{FF2B5EF4-FFF2-40B4-BE49-F238E27FC236}">
                <a16:creationId xmlns:a16="http://schemas.microsoft.com/office/drawing/2014/main" id="{08325405-221A-FF4D-A037-A0D8090ECF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27650" name="Picture 2">
            <a:extLst>
              <a:ext uri="{FF2B5EF4-FFF2-40B4-BE49-F238E27FC236}">
                <a16:creationId xmlns:a16="http://schemas.microsoft.com/office/drawing/2014/main" id="{A02E4E40-2012-D849-8857-91C3B4C91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5726" y="0"/>
            <a:ext cx="738187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7651" name="Text Box 3">
            <a:extLst>
              <a:ext uri="{FF2B5EF4-FFF2-40B4-BE49-F238E27FC236}">
                <a16:creationId xmlns:a16="http://schemas.microsoft.com/office/drawing/2014/main" id="{499A60D2-656F-0547-AB25-DAB4F2C969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007165"/>
            <a:ext cx="2637183" cy="5118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341313" indent="-34131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ts val="8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Wallace Hobbs ch8 case:</a:t>
            </a:r>
          </a:p>
          <a:p>
            <a:pPr defTabSz="457200" fontAlgn="base">
              <a:spcBef>
                <a:spcPts val="800"/>
              </a:spcBef>
              <a:spcAft>
                <a:spcPct val="0"/>
              </a:spcAft>
            </a:pPr>
            <a:endParaRPr lang="en-US" altLang="en-US" sz="3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defTabSz="457200" fontAlgn="base">
              <a:spcBef>
                <a:spcPts val="800"/>
              </a:spcBef>
              <a:spcAft>
                <a:spcPct val="0"/>
              </a:spcAft>
            </a:pPr>
            <a:endParaRPr lang="en-US" altLang="en-US" sz="3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defTabSz="457200" fontAlgn="base">
              <a:spcBef>
                <a:spcPts val="8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1969 textbook: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icture 1">
            <a:extLst>
              <a:ext uri="{FF2B5EF4-FFF2-40B4-BE49-F238E27FC236}">
                <a16:creationId xmlns:a16="http://schemas.microsoft.com/office/drawing/2014/main" id="{07A1E47B-35E4-7F4B-82C5-D6EA275A7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926" b="39656"/>
          <a:stretch>
            <a:fillRect/>
          </a:stretch>
        </p:blipFill>
        <p:spPr bwMode="auto">
          <a:xfrm>
            <a:off x="1524001" y="-3175"/>
            <a:ext cx="2619375" cy="366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r="48926" b="39656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9698" name="Picture 2">
            <a:extLst>
              <a:ext uri="{FF2B5EF4-FFF2-40B4-BE49-F238E27FC236}">
                <a16:creationId xmlns:a16="http://schemas.microsoft.com/office/drawing/2014/main" id="{E49687D8-B517-E34D-91A9-47D9EC875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09" r="35547" b="29456"/>
          <a:stretch>
            <a:fillRect/>
          </a:stretch>
        </p:blipFill>
        <p:spPr bwMode="auto">
          <a:xfrm>
            <a:off x="1524001" y="3663950"/>
            <a:ext cx="2811463" cy="319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34709" r="35547" b="29456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9699" name="Picture 3">
            <a:extLst>
              <a:ext uri="{FF2B5EF4-FFF2-40B4-BE49-F238E27FC236}">
                <a16:creationId xmlns:a16="http://schemas.microsoft.com/office/drawing/2014/main" id="{C82747E6-2929-4340-A4E7-806829FD9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5464" y="0"/>
            <a:ext cx="621188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9700" name="Line 4">
            <a:extLst>
              <a:ext uri="{FF2B5EF4-FFF2-40B4-BE49-F238E27FC236}">
                <a16:creationId xmlns:a16="http://schemas.microsoft.com/office/drawing/2014/main" id="{B23F1789-5EDA-1D4F-BDF3-CB335EBDADCE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4588" y="3821114"/>
            <a:ext cx="5237162" cy="1587"/>
          </a:xfrm>
          <a:prstGeom prst="line">
            <a:avLst/>
          </a:prstGeom>
          <a:noFill/>
          <a:ln w="57240">
            <a:solidFill>
              <a:srgbClr val="4F81BD"/>
            </a:solidFill>
            <a:miter lim="800000"/>
            <a:headEnd/>
            <a:tailEnd/>
          </a:ln>
          <a:effectLst>
            <a:outerShdw dist="74769" dir="938535" algn="ctr" rotWithShape="0">
              <a:srgbClr val="808080">
                <a:alpha val="38033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4572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9701" name="Line 5">
            <a:extLst>
              <a:ext uri="{FF2B5EF4-FFF2-40B4-BE49-F238E27FC236}">
                <a16:creationId xmlns:a16="http://schemas.microsoft.com/office/drawing/2014/main" id="{09F9CB72-4C05-8A48-AFEA-9C6DE1D3BE30}"/>
              </a:ext>
            </a:extLst>
          </p:cNvPr>
          <p:cNvSpPr>
            <a:spLocks noChangeShapeType="1"/>
          </p:cNvSpPr>
          <p:nvPr/>
        </p:nvSpPr>
        <p:spPr bwMode="auto">
          <a:xfrm>
            <a:off x="1703389" y="5159375"/>
            <a:ext cx="2619375" cy="1588"/>
          </a:xfrm>
          <a:prstGeom prst="line">
            <a:avLst/>
          </a:prstGeom>
          <a:noFill/>
          <a:ln w="57240">
            <a:solidFill>
              <a:srgbClr val="4F81BD"/>
            </a:solidFill>
            <a:miter lim="800000"/>
            <a:headEnd/>
            <a:tailEnd/>
          </a:ln>
          <a:effectLst>
            <a:outerShdw dist="74769" dir="938535" algn="ctr" rotWithShape="0">
              <a:srgbClr val="808080">
                <a:alpha val="38033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4572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9702" name="Line 6">
            <a:extLst>
              <a:ext uri="{FF2B5EF4-FFF2-40B4-BE49-F238E27FC236}">
                <a16:creationId xmlns:a16="http://schemas.microsoft.com/office/drawing/2014/main" id="{E34E0A83-55AC-484A-82B5-FF908DA62B2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16089" y="2093914"/>
            <a:ext cx="2619375" cy="1587"/>
          </a:xfrm>
          <a:prstGeom prst="line">
            <a:avLst/>
          </a:prstGeom>
          <a:noFill/>
          <a:ln w="57240">
            <a:solidFill>
              <a:srgbClr val="4F81BD"/>
            </a:solidFill>
            <a:miter lim="800000"/>
            <a:headEnd/>
            <a:tailEnd/>
          </a:ln>
          <a:effectLst>
            <a:outerShdw dist="74769" dir="938535" algn="ctr" rotWithShape="0">
              <a:srgbClr val="808080">
                <a:alpha val="38033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4572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ext Box 1">
            <a:extLst>
              <a:ext uri="{FF2B5EF4-FFF2-40B4-BE49-F238E27FC236}">
                <a16:creationId xmlns:a16="http://schemas.microsoft.com/office/drawing/2014/main" id="{F5C8CC85-5161-6143-9BF8-2462730064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37890" name="Picture 2">
            <a:extLst>
              <a:ext uri="{FF2B5EF4-FFF2-40B4-BE49-F238E27FC236}">
                <a16:creationId xmlns:a16="http://schemas.microsoft.com/office/drawing/2014/main" id="{1F36BEF2-237F-B748-A611-B3A3E5DAE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1574801"/>
            <a:ext cx="7526338" cy="5229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ext Box 1">
            <a:extLst>
              <a:ext uri="{FF2B5EF4-FFF2-40B4-BE49-F238E27FC236}">
                <a16:creationId xmlns:a16="http://schemas.microsoft.com/office/drawing/2014/main" id="{EA77B8EF-6C64-7B4D-AD82-85E694096F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39938" name="Text Box 2">
            <a:extLst>
              <a:ext uri="{FF2B5EF4-FFF2-40B4-BE49-F238E27FC236}">
                <a16:creationId xmlns:a16="http://schemas.microsoft.com/office/drawing/2014/main" id="{FC5E2D54-5986-C14B-898D-01E38DB0F7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39939" name="Picture 3">
            <a:extLst>
              <a:ext uri="{FF2B5EF4-FFF2-40B4-BE49-F238E27FC236}">
                <a16:creationId xmlns:a16="http://schemas.microsoft.com/office/drawing/2014/main" id="{39318F88-12E8-D74C-ACAD-1EB4A3F62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6200" y="1600200"/>
            <a:ext cx="7594600" cy="4813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39940" name="Group 4">
            <a:extLst>
              <a:ext uri="{FF2B5EF4-FFF2-40B4-BE49-F238E27FC236}">
                <a16:creationId xmlns:a16="http://schemas.microsoft.com/office/drawing/2014/main" id="{106D47A9-ECCA-D245-8052-845D768C68C0}"/>
              </a:ext>
            </a:extLst>
          </p:cNvPr>
          <p:cNvGrpSpPr>
            <a:grpSpLocks/>
          </p:cNvGrpSpPr>
          <p:nvPr/>
        </p:nvGrpSpPr>
        <p:grpSpPr bwMode="auto">
          <a:xfrm>
            <a:off x="4635502" y="2406652"/>
            <a:ext cx="2697163" cy="1690688"/>
            <a:chOff x="1960" y="1516"/>
            <a:chExt cx="1699" cy="1065"/>
          </a:xfrm>
        </p:grpSpPr>
        <p:sp>
          <p:nvSpPr>
            <p:cNvPr id="39946" name="AutoShape 5">
              <a:extLst>
                <a:ext uri="{FF2B5EF4-FFF2-40B4-BE49-F238E27FC236}">
                  <a16:creationId xmlns:a16="http://schemas.microsoft.com/office/drawing/2014/main" id="{E91BDABD-B23F-4D4D-9678-D2CFD1C42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5" y="1822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39947" name="AutoShape 6">
              <a:extLst>
                <a:ext uri="{FF2B5EF4-FFF2-40B4-BE49-F238E27FC236}">
                  <a16:creationId xmlns:a16="http://schemas.microsoft.com/office/drawing/2014/main" id="{4F99C0CB-7CAE-7544-A3B4-5264D5CB56C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960" y="1516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39948" name="Text Box 7">
              <a:extLst>
                <a:ext uri="{FF2B5EF4-FFF2-40B4-BE49-F238E27FC236}">
                  <a16:creationId xmlns:a16="http://schemas.microsoft.com/office/drawing/2014/main" id="{F1AC657E-D4E1-5A4B-90CE-861C083BE1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3" y="1591"/>
              <a:ext cx="1501" cy="9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>
                  <a:solidFill>
                    <a:srgbClr val="000000"/>
                  </a:solidFill>
                </a:rPr>
                <a:t>cyclonic</a:t>
              </a:r>
            </a:p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 b="1">
                  <a:solidFill>
                    <a:srgbClr val="000000"/>
                  </a:solidFill>
                </a:rPr>
                <a:t>(Trof on map)</a:t>
              </a:r>
            </a:p>
          </p:txBody>
        </p:sp>
      </p:grpSp>
      <p:grpSp>
        <p:nvGrpSpPr>
          <p:cNvPr id="39941" name="Group 8">
            <a:extLst>
              <a:ext uri="{FF2B5EF4-FFF2-40B4-BE49-F238E27FC236}">
                <a16:creationId xmlns:a16="http://schemas.microsoft.com/office/drawing/2014/main" id="{8DE16421-F5E1-184B-86F5-A0E35F4B267E}"/>
              </a:ext>
            </a:extLst>
          </p:cNvPr>
          <p:cNvGrpSpPr>
            <a:grpSpLocks/>
          </p:cNvGrpSpPr>
          <p:nvPr/>
        </p:nvGrpSpPr>
        <p:grpSpPr bwMode="auto">
          <a:xfrm>
            <a:off x="6265862" y="4768849"/>
            <a:ext cx="2122488" cy="1009649"/>
            <a:chOff x="2987" y="3004"/>
            <a:chExt cx="1337" cy="636"/>
          </a:xfrm>
        </p:grpSpPr>
        <p:sp>
          <p:nvSpPr>
            <p:cNvPr id="39943" name="AutoShape 9">
              <a:extLst>
                <a:ext uri="{FF2B5EF4-FFF2-40B4-BE49-F238E27FC236}">
                  <a16:creationId xmlns:a16="http://schemas.microsoft.com/office/drawing/2014/main" id="{3989B56C-3733-364F-8A71-B4467012B7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5" y="3311"/>
              <a:ext cx="1239" cy="329"/>
            </a:xfrm>
            <a:prstGeom prst="curvedUpArrow">
              <a:avLst>
                <a:gd name="adj1" fmla="val 19719"/>
                <a:gd name="adj2" fmla="val 39455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39944" name="AutoShape 10">
              <a:extLst>
                <a:ext uri="{FF2B5EF4-FFF2-40B4-BE49-F238E27FC236}">
                  <a16:creationId xmlns:a16="http://schemas.microsoft.com/office/drawing/2014/main" id="{A545669D-5C7D-5A4E-9927-9385C2CAD18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2987" y="3004"/>
              <a:ext cx="1324" cy="293"/>
            </a:xfrm>
            <a:prstGeom prst="curvedUpArrow">
              <a:avLst>
                <a:gd name="adj1" fmla="val 19728"/>
                <a:gd name="adj2" fmla="val 39476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39945" name="Text Box 11">
              <a:extLst>
                <a:ext uri="{FF2B5EF4-FFF2-40B4-BE49-F238E27FC236}">
                  <a16:creationId xmlns:a16="http://schemas.microsoft.com/office/drawing/2014/main" id="{8C7B30ED-063E-3E4A-8AA0-735D89F2EC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2" y="3080"/>
              <a:ext cx="1182" cy="3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>
                  <a:solidFill>
                    <a:srgbClr val="000000"/>
                  </a:solidFill>
                </a:rPr>
                <a:t>cyclonic</a:t>
              </a:r>
            </a:p>
          </p:txBody>
        </p:sp>
      </p:grpSp>
      <p:sp>
        <p:nvSpPr>
          <p:cNvPr id="39942" name="Rectangle 12">
            <a:extLst>
              <a:ext uri="{FF2B5EF4-FFF2-40B4-BE49-F238E27FC236}">
                <a16:creationId xmlns:a16="http://schemas.microsoft.com/office/drawing/2014/main" id="{427F8769-7D24-884D-BC89-870EDB79D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2377" y="5362994"/>
            <a:ext cx="1706214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3200" b="1">
                <a:solidFill>
                  <a:srgbClr val="000000"/>
                </a:solidFill>
              </a:rPr>
              <a:t>sfc 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4B7D41-25A7-77ED-7950-DDFDD1061A71}"/>
              </a:ext>
            </a:extLst>
          </p:cNvPr>
          <p:cNvSpPr txBox="1"/>
          <p:nvPr/>
        </p:nvSpPr>
        <p:spPr>
          <a:xfrm>
            <a:off x="4520900" y="5275442"/>
            <a:ext cx="1360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FF00"/>
                </a:solidFill>
              </a:rPr>
              <a:t>Rockies </a:t>
            </a:r>
          </a:p>
        </p:txBody>
      </p:sp>
      <p:sp>
        <p:nvSpPr>
          <p:cNvPr id="4" name="Summing Junction 3">
            <a:extLst>
              <a:ext uri="{FF2B5EF4-FFF2-40B4-BE49-F238E27FC236}">
                <a16:creationId xmlns:a16="http://schemas.microsoft.com/office/drawing/2014/main" id="{C08FEB26-B851-0C46-5341-705E2097E4F1}"/>
              </a:ext>
            </a:extLst>
          </p:cNvPr>
          <p:cNvSpPr/>
          <p:nvPr/>
        </p:nvSpPr>
        <p:spPr bwMode="auto">
          <a:xfrm>
            <a:off x="6786665" y="2282828"/>
            <a:ext cx="1601685" cy="1571625"/>
          </a:xfrm>
          <a:prstGeom prst="flowChartSummingJunction">
            <a:avLst/>
          </a:prstGeom>
          <a:solidFill>
            <a:srgbClr val="FF9933"/>
          </a:solidFill>
          <a:ln w="2857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</a:rPr>
              <a:t>wind into page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71A93C2-032F-6556-F760-1DB3D6528C9F}"/>
              </a:ext>
            </a:extLst>
          </p:cNvPr>
          <p:cNvSpPr/>
          <p:nvPr/>
        </p:nvSpPr>
        <p:spPr bwMode="auto">
          <a:xfrm>
            <a:off x="3930654" y="2203939"/>
            <a:ext cx="1422799" cy="1410376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wind out of page 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D6C869E-361C-B6EC-A95B-866D4DFE7AE5}"/>
              </a:ext>
            </a:extLst>
          </p:cNvPr>
          <p:cNvSpPr/>
          <p:nvPr/>
        </p:nvSpPr>
        <p:spPr bwMode="auto">
          <a:xfrm>
            <a:off x="4560275" y="2922657"/>
            <a:ext cx="164123" cy="152400"/>
          </a:xfrm>
          <a:prstGeom prst="ellipse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ext Box 1">
            <a:extLst>
              <a:ext uri="{FF2B5EF4-FFF2-40B4-BE49-F238E27FC236}">
                <a16:creationId xmlns:a16="http://schemas.microsoft.com/office/drawing/2014/main" id="{FF93A75C-9FB0-DB46-A747-1026B6DAE7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Meridional T advection</a:t>
            </a:r>
          </a:p>
        </p:txBody>
      </p:sp>
      <p:sp>
        <p:nvSpPr>
          <p:cNvPr id="41986" name="Text Box 2">
            <a:extLst>
              <a:ext uri="{FF2B5EF4-FFF2-40B4-BE49-F238E27FC236}">
                <a16:creationId xmlns:a16="http://schemas.microsoft.com/office/drawing/2014/main" id="{D7F3CAE6-2D71-424F-9C3A-EFCC04E6F2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41987" name="Picture 3">
            <a:extLst>
              <a:ext uri="{FF2B5EF4-FFF2-40B4-BE49-F238E27FC236}">
                <a16:creationId xmlns:a16="http://schemas.microsoft.com/office/drawing/2014/main" id="{0C5B316B-03E5-E34A-905A-8E9BA543D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7"/>
          <a:stretch>
            <a:fillRect/>
          </a:stretch>
        </p:blipFill>
        <p:spPr bwMode="auto">
          <a:xfrm>
            <a:off x="2616200" y="1830388"/>
            <a:ext cx="7607300" cy="457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4877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41988" name="Group 4">
            <a:extLst>
              <a:ext uri="{FF2B5EF4-FFF2-40B4-BE49-F238E27FC236}">
                <a16:creationId xmlns:a16="http://schemas.microsoft.com/office/drawing/2014/main" id="{2C065B9D-2B4F-0A49-9F25-23835E746E8B}"/>
              </a:ext>
            </a:extLst>
          </p:cNvPr>
          <p:cNvGrpSpPr>
            <a:grpSpLocks/>
          </p:cNvGrpSpPr>
          <p:nvPr/>
        </p:nvGrpSpPr>
        <p:grpSpPr bwMode="auto">
          <a:xfrm>
            <a:off x="4637089" y="2406651"/>
            <a:ext cx="2695575" cy="1008063"/>
            <a:chOff x="1961" y="1516"/>
            <a:chExt cx="1698" cy="635"/>
          </a:xfrm>
        </p:grpSpPr>
        <p:sp>
          <p:nvSpPr>
            <p:cNvPr id="41996" name="AutoShape 5">
              <a:extLst>
                <a:ext uri="{FF2B5EF4-FFF2-40B4-BE49-F238E27FC236}">
                  <a16:creationId xmlns:a16="http://schemas.microsoft.com/office/drawing/2014/main" id="{A7168AFC-8A84-584A-A5BA-B8D8DB403E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5" y="1822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1997" name="AutoShape 6">
              <a:extLst>
                <a:ext uri="{FF2B5EF4-FFF2-40B4-BE49-F238E27FC236}">
                  <a16:creationId xmlns:a16="http://schemas.microsoft.com/office/drawing/2014/main" id="{7E6FD59E-0BA7-8A49-A613-9800AECDFAE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960" y="1516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1998" name="Text Box 7">
              <a:extLst>
                <a:ext uri="{FF2B5EF4-FFF2-40B4-BE49-F238E27FC236}">
                  <a16:creationId xmlns:a16="http://schemas.microsoft.com/office/drawing/2014/main" id="{CBD334CF-514E-5149-8095-32DF096191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3" y="1591"/>
              <a:ext cx="1501" cy="3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41989" name="Group 8">
            <a:extLst>
              <a:ext uri="{FF2B5EF4-FFF2-40B4-BE49-F238E27FC236}">
                <a16:creationId xmlns:a16="http://schemas.microsoft.com/office/drawing/2014/main" id="{A2A9A884-43C1-7649-8C44-92988453F1E8}"/>
              </a:ext>
            </a:extLst>
          </p:cNvPr>
          <p:cNvGrpSpPr>
            <a:grpSpLocks/>
          </p:cNvGrpSpPr>
          <p:nvPr/>
        </p:nvGrpSpPr>
        <p:grpSpPr bwMode="auto">
          <a:xfrm>
            <a:off x="6267450" y="4770438"/>
            <a:ext cx="2122488" cy="1008062"/>
            <a:chOff x="2988" y="3005"/>
            <a:chExt cx="1337" cy="635"/>
          </a:xfrm>
        </p:grpSpPr>
        <p:sp>
          <p:nvSpPr>
            <p:cNvPr id="41994" name="AutoShape 9">
              <a:extLst>
                <a:ext uri="{FF2B5EF4-FFF2-40B4-BE49-F238E27FC236}">
                  <a16:creationId xmlns:a16="http://schemas.microsoft.com/office/drawing/2014/main" id="{FAECF67E-F360-FB41-B19C-D4165B872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5" y="3311"/>
              <a:ext cx="1239" cy="329"/>
            </a:xfrm>
            <a:prstGeom prst="curvedUpArrow">
              <a:avLst>
                <a:gd name="adj1" fmla="val 19719"/>
                <a:gd name="adj2" fmla="val 39455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1995" name="AutoShape 10">
              <a:extLst>
                <a:ext uri="{FF2B5EF4-FFF2-40B4-BE49-F238E27FC236}">
                  <a16:creationId xmlns:a16="http://schemas.microsoft.com/office/drawing/2014/main" id="{365C7940-7957-6D48-9E2A-C6EAB5FB39B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2987" y="3004"/>
              <a:ext cx="1324" cy="293"/>
            </a:xfrm>
            <a:prstGeom prst="curvedUpArrow">
              <a:avLst>
                <a:gd name="adj1" fmla="val 19728"/>
                <a:gd name="adj2" fmla="val 39476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sp>
        <p:nvSpPr>
          <p:cNvPr id="41990" name="Text Box 11">
            <a:extLst>
              <a:ext uri="{FF2B5EF4-FFF2-40B4-BE49-F238E27FC236}">
                <a16:creationId xmlns:a16="http://schemas.microsoft.com/office/drawing/2014/main" id="{2FDF82AA-C4C6-1C4E-B3B9-8999B8BF77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8288" y="4578350"/>
            <a:ext cx="1676400" cy="1571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 dirty="0">
                <a:solidFill>
                  <a:srgbClr val="000000"/>
                </a:solidFill>
              </a:rPr>
              <a:t>warmer air flowing north</a:t>
            </a:r>
          </a:p>
        </p:txBody>
      </p:sp>
      <p:sp>
        <p:nvSpPr>
          <p:cNvPr id="41991" name="Text Box 12">
            <a:extLst>
              <a:ext uri="{FF2B5EF4-FFF2-40B4-BE49-F238E27FC236}">
                <a16:creationId xmlns:a16="http://schemas.microsoft.com/office/drawing/2014/main" id="{A4CCD3CA-BE89-1448-9A01-3F62036541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8025" y="4405313"/>
            <a:ext cx="1676400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 dirty="0">
                <a:solidFill>
                  <a:srgbClr val="0000FF"/>
                </a:solidFill>
              </a:rPr>
              <a:t>cooler air flowing south</a:t>
            </a:r>
          </a:p>
        </p:txBody>
      </p:sp>
      <p:sp>
        <p:nvSpPr>
          <p:cNvPr id="41992" name="Rectangle 13">
            <a:extLst>
              <a:ext uri="{FF2B5EF4-FFF2-40B4-BE49-F238E27FC236}">
                <a16:creationId xmlns:a16="http://schemas.microsoft.com/office/drawing/2014/main" id="{50341F11-E663-E64D-A8B3-90F17FADF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4851" y="5324476"/>
            <a:ext cx="1206077" cy="710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000" b="1">
                <a:solidFill>
                  <a:srgbClr val="000000"/>
                </a:solidFill>
              </a:rPr>
              <a:t>Low</a:t>
            </a:r>
          </a:p>
        </p:txBody>
      </p:sp>
      <p:pic>
        <p:nvPicPr>
          <p:cNvPr id="41993" name="Picture 14">
            <a:extLst>
              <a:ext uri="{FF2B5EF4-FFF2-40B4-BE49-F238E27FC236}">
                <a16:creationId xmlns:a16="http://schemas.microsoft.com/office/drawing/2014/main" id="{BF87571C-4A77-4747-86AA-9C721C45F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988" y="6350000"/>
            <a:ext cx="6362700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ext Box 1">
            <a:extLst>
              <a:ext uri="{FF2B5EF4-FFF2-40B4-BE49-F238E27FC236}">
                <a16:creationId xmlns:a16="http://schemas.microsoft.com/office/drawing/2014/main" id="{2AFE0C77-1CE0-8B42-B0F8-FDA6FAC9E6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30176"/>
            <a:ext cx="8229600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Veering/backing and T advection</a:t>
            </a:r>
          </a:p>
        </p:txBody>
      </p:sp>
      <p:sp>
        <p:nvSpPr>
          <p:cNvPr id="44034" name="Text Box 2">
            <a:extLst>
              <a:ext uri="{FF2B5EF4-FFF2-40B4-BE49-F238E27FC236}">
                <a16:creationId xmlns:a16="http://schemas.microsoft.com/office/drawing/2014/main" id="{C5DE8CBA-115C-B841-A876-8058B89C17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44035" name="Group 3">
            <a:extLst>
              <a:ext uri="{FF2B5EF4-FFF2-40B4-BE49-F238E27FC236}">
                <a16:creationId xmlns:a16="http://schemas.microsoft.com/office/drawing/2014/main" id="{24686E9B-2543-EC46-A505-8C43B3299922}"/>
              </a:ext>
            </a:extLst>
          </p:cNvPr>
          <p:cNvGrpSpPr>
            <a:grpSpLocks/>
          </p:cNvGrpSpPr>
          <p:nvPr/>
        </p:nvGrpSpPr>
        <p:grpSpPr bwMode="auto">
          <a:xfrm>
            <a:off x="4637089" y="2406651"/>
            <a:ext cx="2695575" cy="1008063"/>
            <a:chOff x="1961" y="1516"/>
            <a:chExt cx="1698" cy="635"/>
          </a:xfrm>
        </p:grpSpPr>
        <p:sp>
          <p:nvSpPr>
            <p:cNvPr id="44052" name="AutoShape 4">
              <a:extLst>
                <a:ext uri="{FF2B5EF4-FFF2-40B4-BE49-F238E27FC236}">
                  <a16:creationId xmlns:a16="http://schemas.microsoft.com/office/drawing/2014/main" id="{B7070645-9EA6-CB42-BA28-B81DBBE60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5" y="1822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4053" name="AutoShape 5">
              <a:extLst>
                <a:ext uri="{FF2B5EF4-FFF2-40B4-BE49-F238E27FC236}">
                  <a16:creationId xmlns:a16="http://schemas.microsoft.com/office/drawing/2014/main" id="{7E11681D-BF60-B941-80A6-59E7B86C283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960" y="1516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4054" name="Text Box 6">
              <a:extLst>
                <a:ext uri="{FF2B5EF4-FFF2-40B4-BE49-F238E27FC236}">
                  <a16:creationId xmlns:a16="http://schemas.microsoft.com/office/drawing/2014/main" id="{5C0D0379-8522-C74F-8677-1556BB08D2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3" y="1591"/>
              <a:ext cx="1501" cy="3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44036" name="Group 7">
            <a:extLst>
              <a:ext uri="{FF2B5EF4-FFF2-40B4-BE49-F238E27FC236}">
                <a16:creationId xmlns:a16="http://schemas.microsoft.com/office/drawing/2014/main" id="{BA59EF0B-7530-754B-AF77-14771B7DF766}"/>
              </a:ext>
            </a:extLst>
          </p:cNvPr>
          <p:cNvGrpSpPr>
            <a:grpSpLocks/>
          </p:cNvGrpSpPr>
          <p:nvPr/>
        </p:nvGrpSpPr>
        <p:grpSpPr bwMode="auto">
          <a:xfrm>
            <a:off x="6267450" y="4770438"/>
            <a:ext cx="2122488" cy="1008062"/>
            <a:chOff x="2988" y="3005"/>
            <a:chExt cx="1337" cy="635"/>
          </a:xfrm>
        </p:grpSpPr>
        <p:sp>
          <p:nvSpPr>
            <p:cNvPr id="44050" name="AutoShape 8">
              <a:extLst>
                <a:ext uri="{FF2B5EF4-FFF2-40B4-BE49-F238E27FC236}">
                  <a16:creationId xmlns:a16="http://schemas.microsoft.com/office/drawing/2014/main" id="{79E25ED3-0EFE-CD4B-B836-0A17155DB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5" y="3311"/>
              <a:ext cx="1239" cy="329"/>
            </a:xfrm>
            <a:prstGeom prst="curvedUpArrow">
              <a:avLst>
                <a:gd name="adj1" fmla="val 19719"/>
                <a:gd name="adj2" fmla="val 39455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4051" name="AutoShape 9">
              <a:extLst>
                <a:ext uri="{FF2B5EF4-FFF2-40B4-BE49-F238E27FC236}">
                  <a16:creationId xmlns:a16="http://schemas.microsoft.com/office/drawing/2014/main" id="{3C8F4C4B-D8D9-2C4F-94FA-7B282949AA4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2987" y="3004"/>
              <a:ext cx="1324" cy="293"/>
            </a:xfrm>
            <a:prstGeom prst="curvedUpArrow">
              <a:avLst>
                <a:gd name="adj1" fmla="val 19728"/>
                <a:gd name="adj2" fmla="val 39476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sp>
        <p:nvSpPr>
          <p:cNvPr id="44037" name="Text Box 10">
            <a:extLst>
              <a:ext uri="{FF2B5EF4-FFF2-40B4-BE49-F238E27FC236}">
                <a16:creationId xmlns:a16="http://schemas.microsoft.com/office/drawing/2014/main" id="{E92B6ECB-FD89-3349-8C7A-C934A7A13E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8288" y="4578350"/>
            <a:ext cx="1676400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>
                <a:solidFill>
                  <a:srgbClr val="000000"/>
                </a:solidFill>
              </a:rPr>
              <a:t>warm air flowing north</a:t>
            </a:r>
          </a:p>
        </p:txBody>
      </p:sp>
      <p:sp>
        <p:nvSpPr>
          <p:cNvPr id="44038" name="Text Box 11">
            <a:extLst>
              <a:ext uri="{FF2B5EF4-FFF2-40B4-BE49-F238E27FC236}">
                <a16:creationId xmlns:a16="http://schemas.microsoft.com/office/drawing/2014/main" id="{2C984C0D-FDFE-8346-8CB6-F6C5BDCCB0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8025" y="4405313"/>
            <a:ext cx="1676400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>
                <a:solidFill>
                  <a:srgbClr val="0000FF"/>
                </a:solidFill>
              </a:rPr>
              <a:t>cool air flowing south</a:t>
            </a:r>
          </a:p>
        </p:txBody>
      </p:sp>
      <p:pic>
        <p:nvPicPr>
          <p:cNvPr id="44039" name="Picture 12">
            <a:extLst>
              <a:ext uri="{FF2B5EF4-FFF2-40B4-BE49-F238E27FC236}">
                <a16:creationId xmlns:a16="http://schemas.microsoft.com/office/drawing/2014/main" id="{DA4F347A-7F17-BD42-9691-6BBE6A2BD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470025"/>
            <a:ext cx="7766050" cy="5202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4040" name="Text Box 13">
            <a:extLst>
              <a:ext uri="{FF2B5EF4-FFF2-40B4-BE49-F238E27FC236}">
                <a16:creationId xmlns:a16="http://schemas.microsoft.com/office/drawing/2014/main" id="{9E918084-D70B-E24A-AD79-19E040B205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0688" y="4730750"/>
            <a:ext cx="1676400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>
                <a:solidFill>
                  <a:srgbClr val="000000"/>
                </a:solidFill>
              </a:rPr>
              <a:t>warm air flowing north</a:t>
            </a:r>
          </a:p>
        </p:txBody>
      </p:sp>
      <p:sp>
        <p:nvSpPr>
          <p:cNvPr id="44041" name="Text Box 14">
            <a:extLst>
              <a:ext uri="{FF2B5EF4-FFF2-40B4-BE49-F238E27FC236}">
                <a16:creationId xmlns:a16="http://schemas.microsoft.com/office/drawing/2014/main" id="{414FBB46-9E0A-514C-8F98-661220A5E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0425" y="4557713"/>
            <a:ext cx="1676400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>
                <a:solidFill>
                  <a:srgbClr val="0000FF"/>
                </a:solidFill>
              </a:rPr>
              <a:t>cool air flowing south</a:t>
            </a:r>
          </a:p>
        </p:txBody>
      </p:sp>
      <p:sp>
        <p:nvSpPr>
          <p:cNvPr id="44042" name="Line 15">
            <a:extLst>
              <a:ext uri="{FF2B5EF4-FFF2-40B4-BE49-F238E27FC236}">
                <a16:creationId xmlns:a16="http://schemas.microsoft.com/office/drawing/2014/main" id="{80824C6F-3E2D-AA4B-B655-08E783E08FA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654801" y="2239963"/>
            <a:ext cx="144463" cy="3694112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/>
          </a:ln>
          <a:effectLst>
            <a:outerShdw dist="74769" dir="938535" algn="ctr" rotWithShape="0">
              <a:srgbClr val="808080">
                <a:alpha val="38033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4572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44043" name="Line 16">
            <a:extLst>
              <a:ext uri="{FF2B5EF4-FFF2-40B4-BE49-F238E27FC236}">
                <a16:creationId xmlns:a16="http://schemas.microsoft.com/office/drawing/2014/main" id="{5CE29907-129B-0444-80C9-E738658F856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572501" y="2239964"/>
            <a:ext cx="144463" cy="375443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/>
          </a:ln>
          <a:effectLst>
            <a:outerShdw dist="74769" dir="938535" algn="ctr" rotWithShape="0">
              <a:srgbClr val="808080">
                <a:alpha val="38033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4572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44044" name="Text Box 17">
            <a:extLst>
              <a:ext uri="{FF2B5EF4-FFF2-40B4-BE49-F238E27FC236}">
                <a16:creationId xmlns:a16="http://schemas.microsoft.com/office/drawing/2014/main" id="{A0DD173F-748B-A94D-93B0-6A59CB277C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96039" y="2892425"/>
            <a:ext cx="1220787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>
                <a:solidFill>
                  <a:srgbClr val="000000"/>
                </a:solidFill>
              </a:rPr>
              <a:t>winds backing with height</a:t>
            </a:r>
          </a:p>
        </p:txBody>
      </p:sp>
      <p:sp>
        <p:nvSpPr>
          <p:cNvPr id="44045" name="Text Box 18">
            <a:extLst>
              <a:ext uri="{FF2B5EF4-FFF2-40B4-BE49-F238E27FC236}">
                <a16:creationId xmlns:a16="http://schemas.microsoft.com/office/drawing/2014/main" id="{DECB04CA-DF3A-B44B-A4F3-7AE6200FE0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6751" y="2892425"/>
            <a:ext cx="1103313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>
                <a:solidFill>
                  <a:srgbClr val="000000"/>
                </a:solidFill>
              </a:rPr>
              <a:t>winds veering with height</a:t>
            </a:r>
          </a:p>
        </p:txBody>
      </p:sp>
      <p:grpSp>
        <p:nvGrpSpPr>
          <p:cNvPr id="44046" name="Group 19">
            <a:extLst>
              <a:ext uri="{FF2B5EF4-FFF2-40B4-BE49-F238E27FC236}">
                <a16:creationId xmlns:a16="http://schemas.microsoft.com/office/drawing/2014/main" id="{F685BD22-6094-CC4C-85B6-90EE613DBBCB}"/>
              </a:ext>
            </a:extLst>
          </p:cNvPr>
          <p:cNvGrpSpPr>
            <a:grpSpLocks/>
          </p:cNvGrpSpPr>
          <p:nvPr/>
        </p:nvGrpSpPr>
        <p:grpSpPr bwMode="auto">
          <a:xfrm>
            <a:off x="4611689" y="2241551"/>
            <a:ext cx="2695575" cy="866775"/>
            <a:chOff x="1945" y="1412"/>
            <a:chExt cx="1698" cy="546"/>
          </a:xfrm>
        </p:grpSpPr>
        <p:sp>
          <p:nvSpPr>
            <p:cNvPr id="44048" name="AutoShape 20">
              <a:extLst>
                <a:ext uri="{FF2B5EF4-FFF2-40B4-BE49-F238E27FC236}">
                  <a16:creationId xmlns:a16="http://schemas.microsoft.com/office/drawing/2014/main" id="{E38221A7-C366-414C-A9FD-D018DED6C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9" y="1675"/>
              <a:ext cx="1574" cy="283"/>
            </a:xfrm>
            <a:prstGeom prst="curvedUpArrow">
              <a:avLst>
                <a:gd name="adj1" fmla="val 29122"/>
                <a:gd name="adj2" fmla="val 5827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lIns="90000" tIns="46800" rIns="90000" bIns="46800" anchor="ctr"/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600">
                  <a:solidFill>
                    <a:srgbClr val="000000"/>
                  </a:solidFill>
                  <a:latin typeface="Calibri" panose="020F0502020204030204" pitchFamily="34" charset="0"/>
                </a:rPr>
                <a:t>TROF</a:t>
              </a:r>
            </a:p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altLang="en-US" sz="36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4049" name="AutoShape 21">
              <a:extLst>
                <a:ext uri="{FF2B5EF4-FFF2-40B4-BE49-F238E27FC236}">
                  <a16:creationId xmlns:a16="http://schemas.microsoft.com/office/drawing/2014/main" id="{B24DA7CD-B525-2C4C-8BDD-ADD204D92F2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945" y="1412"/>
              <a:ext cx="1682" cy="252"/>
            </a:xfrm>
            <a:prstGeom prst="curvedUpArrow">
              <a:avLst>
                <a:gd name="adj1" fmla="val 29140"/>
                <a:gd name="adj2" fmla="val 58310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sp>
        <p:nvSpPr>
          <p:cNvPr id="44047" name="Rectangle 22">
            <a:extLst>
              <a:ext uri="{FF2B5EF4-FFF2-40B4-BE49-F238E27FC236}">
                <a16:creationId xmlns:a16="http://schemas.microsoft.com/office/drawing/2014/main" id="{2E675FBF-43A0-9342-8BA4-FC1826A6EF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9626" y="5299076"/>
            <a:ext cx="1206077" cy="710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000" b="1">
                <a:solidFill>
                  <a:srgbClr val="000000"/>
                </a:solidFill>
              </a:rPr>
              <a:t>Low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Part II: From the LMT lab book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0D0D-5EBE-D247-A1A7-212F1512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68571D-E53F-6A4F-A2C4-F7204C588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450" y="1743062"/>
            <a:ext cx="7467600" cy="511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275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ext Box 1">
            <a:extLst>
              <a:ext uri="{FF2B5EF4-FFF2-40B4-BE49-F238E27FC236}">
                <a16:creationId xmlns:a16="http://schemas.microsoft.com/office/drawing/2014/main" id="{DBB1DC90-3FC8-0549-B350-D0AA84F0B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The omega equation</a:t>
            </a:r>
          </a:p>
        </p:txBody>
      </p:sp>
      <p:sp>
        <p:nvSpPr>
          <p:cNvPr id="46082" name="Text Box 2">
            <a:extLst>
              <a:ext uri="{FF2B5EF4-FFF2-40B4-BE49-F238E27FC236}">
                <a16:creationId xmlns:a16="http://schemas.microsoft.com/office/drawing/2014/main" id="{21E92F11-BFCE-304B-82D9-EDF80FE732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341313" indent="-34131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ts val="8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Why is there upward motion ahead of these upper-level troughs/ cyclonic vortices?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ext Box 1">
            <a:extLst>
              <a:ext uri="{FF2B5EF4-FFF2-40B4-BE49-F238E27FC236}">
                <a16:creationId xmlns:a16="http://schemas.microsoft.com/office/drawing/2014/main" id="{DBB1DC90-3FC8-0549-B350-D0AA84F0B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The omega equation</a:t>
            </a:r>
          </a:p>
        </p:txBody>
      </p:sp>
      <p:sp>
        <p:nvSpPr>
          <p:cNvPr id="46082" name="Text Box 2">
            <a:extLst>
              <a:ext uri="{FF2B5EF4-FFF2-40B4-BE49-F238E27FC236}">
                <a16:creationId xmlns:a16="http://schemas.microsoft.com/office/drawing/2014/main" id="{21E92F11-BFCE-304B-82D9-EDF80FE732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341313" indent="-34131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ts val="8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Why is there upward motion ahead of these upper-level troughs/ cyclonic vortices? </a:t>
            </a:r>
          </a:p>
          <a:p>
            <a:pPr defTabSz="457200" fontAlgn="base">
              <a:spcBef>
                <a:spcPts val="8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A: In order to maintain thermal wind balance, which holds </a:t>
            </a:r>
            <a:r>
              <a:rPr lang="en-US" altLang="en-US" sz="3200" i="1" dirty="0">
                <a:solidFill>
                  <a:srgbClr val="000000"/>
                </a:solidFill>
                <a:latin typeface="Calibri" panose="020F0502020204030204" pitchFamily="34" charset="0"/>
              </a:rPr>
              <a:t>across time, 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and thus we know logically it has a maintenance mechanism, as advection would tend to break the balance which holds at any one instant</a:t>
            </a:r>
          </a:p>
          <a:p>
            <a:pPr defTabSz="457200" fontAlgn="base">
              <a:spcBef>
                <a:spcPts val="8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Main mechanism: </a:t>
            </a:r>
            <a:r>
              <a:rPr lang="en-US" altLang="en-US" sz="3200" dirty="0">
                <a:solidFill>
                  <a:srgbClr val="FF0000"/>
                </a:solidFill>
                <a:latin typeface="Calibri" panose="020F0502020204030204" pitchFamily="34" charset="0"/>
              </a:rPr>
              <a:t>cooling by upward motion in a stratified fluid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.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>
            <a:extLst>
              <a:ext uri="{FF2B5EF4-FFF2-40B4-BE49-F238E27FC236}">
                <a16:creationId xmlns:a16="http://schemas.microsoft.com/office/drawing/2014/main" id="{C15C5A2E-987B-E04D-AAB0-4A69A63BDA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v and T: </a:t>
            </a:r>
            <a:r>
              <a:rPr lang="en-US" altLang="en-US" sz="4400" i="1">
                <a:solidFill>
                  <a:srgbClr val="000000"/>
                </a:solidFill>
                <a:latin typeface="Calibri" panose="020F0502020204030204" pitchFamily="34" charset="0"/>
              </a:rPr>
              <a:t>thermal wind balance</a:t>
            </a:r>
          </a:p>
        </p:txBody>
      </p:sp>
      <p:sp>
        <p:nvSpPr>
          <p:cNvPr id="48130" name="Text Box 2">
            <a:extLst>
              <a:ext uri="{FF2B5EF4-FFF2-40B4-BE49-F238E27FC236}">
                <a16:creationId xmlns:a16="http://schemas.microsoft.com/office/drawing/2014/main" id="{A5C0EF67-9A24-1A47-886D-6240B19554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48131" name="Picture 3">
            <a:extLst>
              <a:ext uri="{FF2B5EF4-FFF2-40B4-BE49-F238E27FC236}">
                <a16:creationId xmlns:a16="http://schemas.microsoft.com/office/drawing/2014/main" id="{3BB42061-3C60-DA44-A91A-842DEDF2E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7"/>
          <a:stretch>
            <a:fillRect/>
          </a:stretch>
        </p:blipFill>
        <p:spPr bwMode="auto">
          <a:xfrm>
            <a:off x="2616200" y="1830388"/>
            <a:ext cx="7607300" cy="457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4877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8132" name="Text Box 4">
            <a:extLst>
              <a:ext uri="{FF2B5EF4-FFF2-40B4-BE49-F238E27FC236}">
                <a16:creationId xmlns:a16="http://schemas.microsoft.com/office/drawing/2014/main" id="{D86429F9-260A-BB45-A9F9-1E3DDFC440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7191" y="3416300"/>
            <a:ext cx="2041525" cy="1387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800" b="1" dirty="0">
                <a:solidFill>
                  <a:srgbClr val="0000FF"/>
                </a:solidFill>
              </a:rPr>
              <a:t>cold core = low thickness</a:t>
            </a:r>
          </a:p>
        </p:txBody>
      </p:sp>
      <p:sp>
        <p:nvSpPr>
          <p:cNvPr id="48133" name="Text Box 5">
            <a:extLst>
              <a:ext uri="{FF2B5EF4-FFF2-40B4-BE49-F238E27FC236}">
                <a16:creationId xmlns:a16="http://schemas.microsoft.com/office/drawing/2014/main" id="{1085038F-AFCB-6543-A9DB-F1927AEB20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43061" y="1905968"/>
            <a:ext cx="2199861" cy="833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 dirty="0">
                <a:solidFill>
                  <a:srgbClr val="FF0000"/>
                </a:solidFill>
              </a:rPr>
              <a:t>warm core above</a:t>
            </a:r>
          </a:p>
        </p:txBody>
      </p:sp>
      <p:grpSp>
        <p:nvGrpSpPr>
          <p:cNvPr id="48134" name="Group 6">
            <a:extLst>
              <a:ext uri="{FF2B5EF4-FFF2-40B4-BE49-F238E27FC236}">
                <a16:creationId xmlns:a16="http://schemas.microsoft.com/office/drawing/2014/main" id="{DE9115DE-1198-9247-A18F-75F92B6A6F23}"/>
              </a:ext>
            </a:extLst>
          </p:cNvPr>
          <p:cNvGrpSpPr>
            <a:grpSpLocks/>
          </p:cNvGrpSpPr>
          <p:nvPr/>
        </p:nvGrpSpPr>
        <p:grpSpPr bwMode="auto">
          <a:xfrm>
            <a:off x="6265862" y="4768849"/>
            <a:ext cx="2122488" cy="1009649"/>
            <a:chOff x="2987" y="3004"/>
            <a:chExt cx="1337" cy="636"/>
          </a:xfrm>
        </p:grpSpPr>
        <p:sp>
          <p:nvSpPr>
            <p:cNvPr id="48142" name="AutoShape 7">
              <a:extLst>
                <a:ext uri="{FF2B5EF4-FFF2-40B4-BE49-F238E27FC236}">
                  <a16:creationId xmlns:a16="http://schemas.microsoft.com/office/drawing/2014/main" id="{40BA1649-EB69-3D44-BB3E-7B229D4BC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5" y="3311"/>
              <a:ext cx="1239" cy="329"/>
            </a:xfrm>
            <a:prstGeom prst="curvedUpArrow">
              <a:avLst>
                <a:gd name="adj1" fmla="val 19719"/>
                <a:gd name="adj2" fmla="val 39455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8143" name="AutoShape 8">
              <a:extLst>
                <a:ext uri="{FF2B5EF4-FFF2-40B4-BE49-F238E27FC236}">
                  <a16:creationId xmlns:a16="http://schemas.microsoft.com/office/drawing/2014/main" id="{A83E75E8-5D88-D34C-BE55-7FFD9C1E2C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2987" y="3004"/>
              <a:ext cx="1324" cy="293"/>
            </a:xfrm>
            <a:prstGeom prst="curvedUpArrow">
              <a:avLst>
                <a:gd name="adj1" fmla="val 19728"/>
                <a:gd name="adj2" fmla="val 39476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8144" name="Text Box 9">
              <a:extLst>
                <a:ext uri="{FF2B5EF4-FFF2-40B4-BE49-F238E27FC236}">
                  <a16:creationId xmlns:a16="http://schemas.microsoft.com/office/drawing/2014/main" id="{4DFFC61E-F1D4-BF49-987E-A6C3FEE22C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2" y="3080"/>
              <a:ext cx="1182" cy="3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>
                  <a:solidFill>
                    <a:srgbClr val="000000"/>
                  </a:solidFill>
                </a:rPr>
                <a:t>cyclonic</a:t>
              </a:r>
            </a:p>
          </p:txBody>
        </p:sp>
      </p:grpSp>
      <p:sp>
        <p:nvSpPr>
          <p:cNvPr id="48135" name="Text Box 10">
            <a:extLst>
              <a:ext uri="{FF2B5EF4-FFF2-40B4-BE49-F238E27FC236}">
                <a16:creationId xmlns:a16="http://schemas.microsoft.com/office/drawing/2014/main" id="{D5EAB66F-BFC7-AA49-960B-97BD2DA776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73078" y="4109695"/>
            <a:ext cx="2090944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 dirty="0">
                <a:solidFill>
                  <a:srgbClr val="FF0000"/>
                </a:solidFill>
              </a:rPr>
              <a:t>warm core</a:t>
            </a:r>
          </a:p>
        </p:txBody>
      </p:sp>
      <p:sp>
        <p:nvSpPr>
          <p:cNvPr id="48136" name="Rectangle 11">
            <a:extLst>
              <a:ext uri="{FF2B5EF4-FFF2-40B4-BE49-F238E27FC236}">
                <a16:creationId xmlns:a16="http://schemas.microsoft.com/office/drawing/2014/main" id="{B2E39428-0A7C-3D4E-9712-3BA8F5B730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151" y="5324476"/>
            <a:ext cx="1206077" cy="710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000" b="1">
                <a:solidFill>
                  <a:srgbClr val="000000"/>
                </a:solidFill>
              </a:rPr>
              <a:t>Low</a:t>
            </a:r>
          </a:p>
        </p:txBody>
      </p:sp>
      <p:grpSp>
        <p:nvGrpSpPr>
          <p:cNvPr id="48137" name="Group 12">
            <a:extLst>
              <a:ext uri="{FF2B5EF4-FFF2-40B4-BE49-F238E27FC236}">
                <a16:creationId xmlns:a16="http://schemas.microsoft.com/office/drawing/2014/main" id="{84923DCA-A52C-3B4B-8D7D-336AD80B08B0}"/>
              </a:ext>
            </a:extLst>
          </p:cNvPr>
          <p:cNvGrpSpPr>
            <a:grpSpLocks/>
          </p:cNvGrpSpPr>
          <p:nvPr/>
        </p:nvGrpSpPr>
        <p:grpSpPr bwMode="auto">
          <a:xfrm>
            <a:off x="4635502" y="2406652"/>
            <a:ext cx="2697163" cy="1198563"/>
            <a:chOff x="1960" y="1516"/>
            <a:chExt cx="1699" cy="755"/>
          </a:xfrm>
        </p:grpSpPr>
        <p:sp>
          <p:nvSpPr>
            <p:cNvPr id="48139" name="AutoShape 13">
              <a:extLst>
                <a:ext uri="{FF2B5EF4-FFF2-40B4-BE49-F238E27FC236}">
                  <a16:creationId xmlns:a16="http://schemas.microsoft.com/office/drawing/2014/main" id="{9297B2E8-7897-E641-A4B9-E85B4B49F0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5" y="1822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8140" name="AutoShape 14">
              <a:extLst>
                <a:ext uri="{FF2B5EF4-FFF2-40B4-BE49-F238E27FC236}">
                  <a16:creationId xmlns:a16="http://schemas.microsoft.com/office/drawing/2014/main" id="{BC2112D5-9744-E14B-8C82-5D952561F44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960" y="1516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8141" name="Text Box 15">
              <a:extLst>
                <a:ext uri="{FF2B5EF4-FFF2-40B4-BE49-F238E27FC236}">
                  <a16:creationId xmlns:a16="http://schemas.microsoft.com/office/drawing/2014/main" id="{19D820C8-DA2A-B14F-8DA8-850B92559F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3" y="1591"/>
              <a:ext cx="1501" cy="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 dirty="0">
                  <a:solidFill>
                    <a:srgbClr val="000000"/>
                  </a:solidFill>
                </a:rPr>
                <a:t>cyclonic</a:t>
              </a:r>
            </a:p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 b="1" dirty="0">
                  <a:solidFill>
                    <a:srgbClr val="000000"/>
                  </a:solidFill>
                </a:rPr>
                <a:t>(</a:t>
              </a:r>
              <a:r>
                <a:rPr lang="en-US" altLang="en-US" sz="3200" b="1" dirty="0" err="1">
                  <a:solidFill>
                    <a:srgbClr val="000000"/>
                  </a:solidFill>
                </a:rPr>
                <a:t>Trof</a:t>
              </a:r>
              <a:r>
                <a:rPr lang="en-US" altLang="en-US" sz="3200" b="1" dirty="0">
                  <a:solidFill>
                    <a:srgbClr val="000000"/>
                  </a:solidFill>
                </a:rPr>
                <a:t>)</a:t>
              </a:r>
            </a:p>
          </p:txBody>
        </p:sp>
      </p:grpSp>
      <p:pic>
        <p:nvPicPr>
          <p:cNvPr id="48138" name="Picture 16">
            <a:extLst>
              <a:ext uri="{FF2B5EF4-FFF2-40B4-BE49-F238E27FC236}">
                <a16:creationId xmlns:a16="http://schemas.microsoft.com/office/drawing/2014/main" id="{8E150F4C-787B-A241-A645-BE2C10CD7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700" y="6350000"/>
            <a:ext cx="6362700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ext Box 1">
            <a:extLst>
              <a:ext uri="{FF2B5EF4-FFF2-40B4-BE49-F238E27FC236}">
                <a16:creationId xmlns:a16="http://schemas.microsoft.com/office/drawing/2014/main" id="{1A119F22-E901-1C4A-9465-A071A5397E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0178" name="Text Box 2">
            <a:extLst>
              <a:ext uri="{FF2B5EF4-FFF2-40B4-BE49-F238E27FC236}">
                <a16:creationId xmlns:a16="http://schemas.microsoft.com/office/drawing/2014/main" id="{2D3BE542-EB4C-9341-80AF-DD300CEDBE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50179" name="Picture 3">
            <a:extLst>
              <a:ext uri="{FF2B5EF4-FFF2-40B4-BE49-F238E27FC236}">
                <a16:creationId xmlns:a16="http://schemas.microsoft.com/office/drawing/2014/main" id="{266D7C66-8726-B643-8B46-6D2B4EE60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107950"/>
            <a:ext cx="7848600" cy="66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0180" name="Picture 4">
            <a:extLst>
              <a:ext uri="{FF2B5EF4-FFF2-40B4-BE49-F238E27FC236}">
                <a16:creationId xmlns:a16="http://schemas.microsoft.com/office/drawing/2014/main" id="{54390A55-9936-7F4C-85C7-FC9A61A21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239" y="2060575"/>
            <a:ext cx="2084387" cy="1938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0181" name="Picture 5">
            <a:extLst>
              <a:ext uri="{FF2B5EF4-FFF2-40B4-BE49-F238E27FC236}">
                <a16:creationId xmlns:a16="http://schemas.microsoft.com/office/drawing/2014/main" id="{5FECC965-EECF-E840-B194-B23DBF994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50" y="285750"/>
            <a:ext cx="194310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50182" name="Group 6">
            <a:extLst>
              <a:ext uri="{FF2B5EF4-FFF2-40B4-BE49-F238E27FC236}">
                <a16:creationId xmlns:a16="http://schemas.microsoft.com/office/drawing/2014/main" id="{C87F3954-188C-EF4C-819A-26329693B467}"/>
              </a:ext>
            </a:extLst>
          </p:cNvPr>
          <p:cNvGrpSpPr>
            <a:grpSpLocks/>
          </p:cNvGrpSpPr>
          <p:nvPr/>
        </p:nvGrpSpPr>
        <p:grpSpPr bwMode="auto">
          <a:xfrm>
            <a:off x="4519614" y="1054101"/>
            <a:ext cx="2695575" cy="1198563"/>
            <a:chOff x="1887" y="664"/>
            <a:chExt cx="1698" cy="755"/>
          </a:xfrm>
        </p:grpSpPr>
        <p:sp>
          <p:nvSpPr>
            <p:cNvPr id="50184" name="AutoShape 7">
              <a:extLst>
                <a:ext uri="{FF2B5EF4-FFF2-40B4-BE49-F238E27FC236}">
                  <a16:creationId xmlns:a16="http://schemas.microsoft.com/office/drawing/2014/main" id="{360F6CE4-556D-2B4A-8A75-11E2C0F522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970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0185" name="AutoShape 8">
              <a:extLst>
                <a:ext uri="{FF2B5EF4-FFF2-40B4-BE49-F238E27FC236}">
                  <a16:creationId xmlns:a16="http://schemas.microsoft.com/office/drawing/2014/main" id="{63CE09ED-FF8F-3E4E-A2DA-68A36A779DD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887" y="664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0186" name="Text Box 9">
              <a:extLst>
                <a:ext uri="{FF2B5EF4-FFF2-40B4-BE49-F238E27FC236}">
                  <a16:creationId xmlns:a16="http://schemas.microsoft.com/office/drawing/2014/main" id="{2FD4346D-E4AB-DC40-9F79-52FF05CD2F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9" y="739"/>
              <a:ext cx="1501" cy="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>
                  <a:solidFill>
                    <a:srgbClr val="000000"/>
                  </a:solidFill>
                </a:rPr>
                <a:t>cyclonic </a:t>
              </a:r>
              <a:r>
                <a:rPr lang="en-US" altLang="en-US" sz="3200">
                  <a:solidFill>
                    <a:srgbClr val="000000"/>
                  </a:solidFill>
                  <a:latin typeface="Symbol" pitchFamily="2" charset="2"/>
                </a:rPr>
                <a:t></a:t>
              </a:r>
            </a:p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 b="1">
                  <a:solidFill>
                    <a:srgbClr val="000000"/>
                  </a:solidFill>
                </a:rPr>
                <a:t>(Trof)</a:t>
              </a:r>
            </a:p>
          </p:txBody>
        </p:sp>
      </p:grpSp>
      <p:sp>
        <p:nvSpPr>
          <p:cNvPr id="50183" name="Text Box 10">
            <a:extLst>
              <a:ext uri="{FF2B5EF4-FFF2-40B4-BE49-F238E27FC236}">
                <a16:creationId xmlns:a16="http://schemas.microsoft.com/office/drawing/2014/main" id="{3267804D-2008-D34F-BAC2-74755665D9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37438" y="1379539"/>
            <a:ext cx="2773362" cy="4117975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u="sng">
                <a:solidFill>
                  <a:srgbClr val="FFFF00"/>
                </a:solidFill>
              </a:rPr>
              <a:t>Thermal wind balance </a:t>
            </a:r>
            <a:r>
              <a:rPr lang="en-US" altLang="en-US" sz="2400">
                <a:solidFill>
                  <a:srgbClr val="FFFF00"/>
                </a:solidFill>
              </a:rPr>
              <a:t>prevails: There is a Z trough (trof) for geostrophic balance, with a cold core beneath it, supporting it hypsometrically (in hydrostatic balance).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ext Box 1">
            <a:extLst>
              <a:ext uri="{FF2B5EF4-FFF2-40B4-BE49-F238E27FC236}">
                <a16:creationId xmlns:a16="http://schemas.microsoft.com/office/drawing/2014/main" id="{2DAA77BB-C03B-BC4A-8816-99691F1949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598613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2226" name="Text Box 2">
            <a:extLst>
              <a:ext uri="{FF2B5EF4-FFF2-40B4-BE49-F238E27FC236}">
                <a16:creationId xmlns:a16="http://schemas.microsoft.com/office/drawing/2014/main" id="{2264498D-D600-5246-9A91-794AD0D97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52227" name="Picture 3">
            <a:extLst>
              <a:ext uri="{FF2B5EF4-FFF2-40B4-BE49-F238E27FC236}">
                <a16:creationId xmlns:a16="http://schemas.microsoft.com/office/drawing/2014/main" id="{2BF3682A-F331-FE4F-A858-BCE3A8B88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307"/>
          <a:stretch>
            <a:fillRect/>
          </a:stretch>
        </p:blipFill>
        <p:spPr bwMode="auto">
          <a:xfrm>
            <a:off x="2171700" y="1431925"/>
            <a:ext cx="7848600" cy="376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b="43307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2228" name="Picture 4">
            <a:extLst>
              <a:ext uri="{FF2B5EF4-FFF2-40B4-BE49-F238E27FC236}">
                <a16:creationId xmlns:a16="http://schemas.microsoft.com/office/drawing/2014/main" id="{B3B27EFA-536D-7344-A608-61628B820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239" y="3389314"/>
            <a:ext cx="208438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2229" name="Picture 5">
            <a:extLst>
              <a:ext uri="{FF2B5EF4-FFF2-40B4-BE49-F238E27FC236}">
                <a16:creationId xmlns:a16="http://schemas.microsoft.com/office/drawing/2014/main" id="{FC486CC9-99CD-CE4B-946A-A608D660E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50" y="1609725"/>
            <a:ext cx="194310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52230" name="Group 6">
            <a:extLst>
              <a:ext uri="{FF2B5EF4-FFF2-40B4-BE49-F238E27FC236}">
                <a16:creationId xmlns:a16="http://schemas.microsoft.com/office/drawing/2014/main" id="{6602DB84-9E86-F946-9761-6ED0B365313F}"/>
              </a:ext>
            </a:extLst>
          </p:cNvPr>
          <p:cNvGrpSpPr>
            <a:grpSpLocks/>
          </p:cNvGrpSpPr>
          <p:nvPr/>
        </p:nvGrpSpPr>
        <p:grpSpPr bwMode="auto">
          <a:xfrm>
            <a:off x="4519614" y="2374901"/>
            <a:ext cx="2695575" cy="1200150"/>
            <a:chOff x="1887" y="1496"/>
            <a:chExt cx="1698" cy="756"/>
          </a:xfrm>
        </p:grpSpPr>
        <p:sp>
          <p:nvSpPr>
            <p:cNvPr id="52237" name="AutoShape 7">
              <a:extLst>
                <a:ext uri="{FF2B5EF4-FFF2-40B4-BE49-F238E27FC236}">
                  <a16:creationId xmlns:a16="http://schemas.microsoft.com/office/drawing/2014/main" id="{9D2A998A-1B2A-8343-9F43-1E08D37E4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1803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2238" name="AutoShape 8">
              <a:extLst>
                <a:ext uri="{FF2B5EF4-FFF2-40B4-BE49-F238E27FC236}">
                  <a16:creationId xmlns:a16="http://schemas.microsoft.com/office/drawing/2014/main" id="{0F75A0FD-B318-0D46-AF74-9CA26066EE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887" y="1496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2239" name="Text Box 9">
              <a:extLst>
                <a:ext uri="{FF2B5EF4-FFF2-40B4-BE49-F238E27FC236}">
                  <a16:creationId xmlns:a16="http://schemas.microsoft.com/office/drawing/2014/main" id="{9373017A-8241-3543-88AC-7E7402D1ED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9" y="1572"/>
              <a:ext cx="1501" cy="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>
                  <a:solidFill>
                    <a:srgbClr val="000000"/>
                  </a:solidFill>
                </a:rPr>
                <a:t>cyclonic</a:t>
              </a:r>
            </a:p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 b="1">
                  <a:solidFill>
                    <a:srgbClr val="000000"/>
                  </a:solidFill>
                </a:rPr>
                <a:t>(Trof)</a:t>
              </a:r>
            </a:p>
          </p:txBody>
        </p:sp>
      </p:grpSp>
      <p:sp>
        <p:nvSpPr>
          <p:cNvPr id="52231" name="AutoShape 10">
            <a:extLst>
              <a:ext uri="{FF2B5EF4-FFF2-40B4-BE49-F238E27FC236}">
                <a16:creationId xmlns:a16="http://schemas.microsoft.com/office/drawing/2014/main" id="{768175D3-C297-0D4D-8559-7589B6FF7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2178051"/>
            <a:ext cx="1711325" cy="1152525"/>
          </a:xfrm>
          <a:prstGeom prst="rightArrow">
            <a:avLst>
              <a:gd name="adj1" fmla="val 50000"/>
              <a:gd name="adj2" fmla="val 50052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2232" name="AutoShape 11">
            <a:extLst>
              <a:ext uri="{FF2B5EF4-FFF2-40B4-BE49-F238E27FC236}">
                <a16:creationId xmlns:a16="http://schemas.microsoft.com/office/drawing/2014/main" id="{EBE32439-71CB-C646-8E54-DD2E6F3B7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3735388"/>
            <a:ext cx="1711325" cy="1154112"/>
          </a:xfrm>
          <a:prstGeom prst="rightArrow">
            <a:avLst>
              <a:gd name="adj1" fmla="val 50000"/>
              <a:gd name="adj2" fmla="val 49983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29708" name="Picture 12">
            <a:extLst>
              <a:ext uri="{FF2B5EF4-FFF2-40B4-BE49-F238E27FC236}">
                <a16:creationId xmlns:a16="http://schemas.microsoft.com/office/drawing/2014/main" id="{F323DC0B-326A-3F41-A11E-9E65BDA89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0238" y="1793875"/>
            <a:ext cx="3606800" cy="340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9709" name="Picture 13">
            <a:extLst>
              <a:ext uri="{FF2B5EF4-FFF2-40B4-BE49-F238E27FC236}">
                <a16:creationId xmlns:a16="http://schemas.microsoft.com/office/drawing/2014/main" id="{38E6EC38-20B0-AB40-A2BC-501343E186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188" y="1790700"/>
            <a:ext cx="3606800" cy="340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9710" name="Picture 14">
            <a:extLst>
              <a:ext uri="{FF2B5EF4-FFF2-40B4-BE49-F238E27FC236}">
                <a16:creationId xmlns:a16="http://schemas.microsoft.com/office/drawing/2014/main" id="{AD140192-F6C6-D545-9707-E44164D34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9413" y="1790700"/>
            <a:ext cx="3606800" cy="340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2236" name="Text Box 15">
            <a:extLst>
              <a:ext uri="{FF2B5EF4-FFF2-40B4-BE49-F238E27FC236}">
                <a16:creationId xmlns:a16="http://schemas.microsoft.com/office/drawing/2014/main" id="{EA98BB60-051E-3D4B-B07C-9F314606F7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274638"/>
            <a:ext cx="91440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100">
                <a:solidFill>
                  <a:srgbClr val="FF0000"/>
                </a:solidFill>
                <a:latin typeface="Calibri" panose="020F0502020204030204" pitchFamily="34" charset="0"/>
              </a:rPr>
              <a:t>Unsheared </a:t>
            </a:r>
            <a:r>
              <a:rPr lang="en-US" altLang="en-US" sz="4100">
                <a:solidFill>
                  <a:srgbClr val="000000"/>
                </a:solidFill>
                <a:latin typeface="Calibri" panose="020F0502020204030204" pitchFamily="34" charset="0"/>
              </a:rPr>
              <a:t>advection of T, u, v, vort, PV: </a:t>
            </a:r>
          </a:p>
          <a:p>
            <a:pPr algn="ctr" defTabSz="4572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100">
                <a:solidFill>
                  <a:srgbClr val="000000"/>
                </a:solidFill>
                <a:latin typeface="Calibri" panose="020F0502020204030204" pitchFamily="34" charset="0"/>
              </a:rPr>
              <a:t>no problem, whole structure moves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ext Box 1">
            <a:extLst>
              <a:ext uri="{FF2B5EF4-FFF2-40B4-BE49-F238E27FC236}">
                <a16:creationId xmlns:a16="http://schemas.microsoft.com/office/drawing/2014/main" id="{25EE6C32-FCDB-FC4A-A46E-19225A0F10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31775"/>
            <a:ext cx="8229600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3600">
                <a:solidFill>
                  <a:srgbClr val="FF0000"/>
                </a:solidFill>
                <a:latin typeface="Calibri" panose="020F0502020204030204" pitchFamily="34" charset="0"/>
              </a:rPr>
              <a:t>Sheared </a:t>
            </a: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advection </a:t>
            </a:r>
            <a:b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3600">
                <a:solidFill>
                  <a:srgbClr val="FF0000"/>
                </a:solidFill>
                <a:latin typeface="Calibri" panose="020F0502020204030204" pitchFamily="34" charset="0"/>
              </a:rPr>
              <a:t>breaks thermal wind balance </a:t>
            </a:r>
          </a:p>
        </p:txBody>
      </p:sp>
      <p:sp>
        <p:nvSpPr>
          <p:cNvPr id="54274" name="Text Box 2">
            <a:extLst>
              <a:ext uri="{FF2B5EF4-FFF2-40B4-BE49-F238E27FC236}">
                <a16:creationId xmlns:a16="http://schemas.microsoft.com/office/drawing/2014/main" id="{8D538A1C-8C37-3E48-9F80-09A028469B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743076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54275" name="Picture 3">
            <a:extLst>
              <a:ext uri="{FF2B5EF4-FFF2-40B4-BE49-F238E27FC236}">
                <a16:creationId xmlns:a16="http://schemas.microsoft.com/office/drawing/2014/main" id="{6AE7EDF7-4DA7-BA42-B790-46DB5BEFF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86"/>
          <a:stretch>
            <a:fillRect/>
          </a:stretch>
        </p:blipFill>
        <p:spPr bwMode="auto">
          <a:xfrm>
            <a:off x="2141538" y="1397001"/>
            <a:ext cx="7848600" cy="4797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b="27786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4276" name="Picture 4">
            <a:extLst>
              <a:ext uri="{FF2B5EF4-FFF2-40B4-BE49-F238E27FC236}">
                <a16:creationId xmlns:a16="http://schemas.microsoft.com/office/drawing/2014/main" id="{20FB0AB1-614E-D44D-AC58-D65728A49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239" y="3462339"/>
            <a:ext cx="208438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4277" name="Picture 5">
            <a:extLst>
              <a:ext uri="{FF2B5EF4-FFF2-40B4-BE49-F238E27FC236}">
                <a16:creationId xmlns:a16="http://schemas.microsoft.com/office/drawing/2014/main" id="{B51F04FC-355A-8D43-9877-3AC9EDEBD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50" y="1682750"/>
            <a:ext cx="194310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54278" name="Group 6">
            <a:extLst>
              <a:ext uri="{FF2B5EF4-FFF2-40B4-BE49-F238E27FC236}">
                <a16:creationId xmlns:a16="http://schemas.microsoft.com/office/drawing/2014/main" id="{3A199B4B-D03D-9743-B450-1E0564EE95D1}"/>
              </a:ext>
            </a:extLst>
          </p:cNvPr>
          <p:cNvGrpSpPr>
            <a:grpSpLocks/>
          </p:cNvGrpSpPr>
          <p:nvPr/>
        </p:nvGrpSpPr>
        <p:grpSpPr bwMode="auto">
          <a:xfrm>
            <a:off x="4519614" y="2451101"/>
            <a:ext cx="2695575" cy="1198563"/>
            <a:chOff x="1887" y="1544"/>
            <a:chExt cx="1698" cy="755"/>
          </a:xfrm>
        </p:grpSpPr>
        <p:sp>
          <p:nvSpPr>
            <p:cNvPr id="54282" name="AutoShape 7">
              <a:extLst>
                <a:ext uri="{FF2B5EF4-FFF2-40B4-BE49-F238E27FC236}">
                  <a16:creationId xmlns:a16="http://schemas.microsoft.com/office/drawing/2014/main" id="{4752734A-0A28-A440-973F-AD80E02F9E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1850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4283" name="AutoShape 8">
              <a:extLst>
                <a:ext uri="{FF2B5EF4-FFF2-40B4-BE49-F238E27FC236}">
                  <a16:creationId xmlns:a16="http://schemas.microsoft.com/office/drawing/2014/main" id="{4C5181E9-57E4-1C49-AF50-0DF4FC532E0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887" y="1544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4284" name="Text Box 9">
              <a:extLst>
                <a:ext uri="{FF2B5EF4-FFF2-40B4-BE49-F238E27FC236}">
                  <a16:creationId xmlns:a16="http://schemas.microsoft.com/office/drawing/2014/main" id="{B431CD46-88E9-D944-9F10-C75A91EEDD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9" y="1619"/>
              <a:ext cx="1501" cy="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 dirty="0">
                  <a:solidFill>
                    <a:srgbClr val="000000"/>
                  </a:solidFill>
                </a:rPr>
                <a:t>cyclonic </a:t>
              </a:r>
              <a:r>
                <a:rPr lang="en-US" altLang="en-US" sz="3200" dirty="0">
                  <a:solidFill>
                    <a:srgbClr val="000000"/>
                  </a:solidFill>
                  <a:latin typeface="Symbol" pitchFamily="2" charset="2"/>
                </a:rPr>
                <a:t></a:t>
              </a:r>
            </a:p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200" b="1" dirty="0">
                  <a:solidFill>
                    <a:srgbClr val="000000"/>
                  </a:solidFill>
                </a:rPr>
                <a:t>(Z </a:t>
              </a:r>
              <a:r>
                <a:rPr lang="en-US" altLang="en-US" sz="3200" b="1" dirty="0" err="1">
                  <a:solidFill>
                    <a:srgbClr val="000000"/>
                  </a:solidFill>
                </a:rPr>
                <a:t>trof</a:t>
              </a:r>
              <a:r>
                <a:rPr lang="en-US" altLang="en-US" sz="3200" b="1" dirty="0">
                  <a:solidFill>
                    <a:srgbClr val="000000"/>
                  </a:solidFill>
                </a:rPr>
                <a:t>)</a:t>
              </a:r>
            </a:p>
          </p:txBody>
        </p:sp>
      </p:grpSp>
      <p:sp>
        <p:nvSpPr>
          <p:cNvPr id="54279" name="AutoShape 10">
            <a:extLst>
              <a:ext uri="{FF2B5EF4-FFF2-40B4-BE49-F238E27FC236}">
                <a16:creationId xmlns:a16="http://schemas.microsoft.com/office/drawing/2014/main" id="{EAD8ED6C-9D6F-CD45-B479-E24EC81625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2251076"/>
            <a:ext cx="1711325" cy="1154113"/>
          </a:xfrm>
          <a:prstGeom prst="rightArrow">
            <a:avLst>
              <a:gd name="adj1" fmla="val 50000"/>
              <a:gd name="adj2" fmla="val 49983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4280" name="AutoShape 11">
            <a:extLst>
              <a:ext uri="{FF2B5EF4-FFF2-40B4-BE49-F238E27FC236}">
                <a16:creationId xmlns:a16="http://schemas.microsoft.com/office/drawing/2014/main" id="{FC0D5202-E5E4-4C4A-AF44-6699B08C0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3810001"/>
            <a:ext cx="1360487" cy="1152525"/>
          </a:xfrm>
          <a:prstGeom prst="rightArrow">
            <a:avLst>
              <a:gd name="adj1" fmla="val 50000"/>
              <a:gd name="adj2" fmla="val 50027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4281" name="AutoShape 12">
            <a:extLst>
              <a:ext uri="{FF2B5EF4-FFF2-40B4-BE49-F238E27FC236}">
                <a16:creationId xmlns:a16="http://schemas.microsoft.com/office/drawing/2014/main" id="{AD9FA922-0E33-8941-A89F-8AD56B2DCC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5040313"/>
            <a:ext cx="674687" cy="1154112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14" name="Picture 12">
            <a:extLst>
              <a:ext uri="{FF2B5EF4-FFF2-40B4-BE49-F238E27FC236}">
                <a16:creationId xmlns:a16="http://schemas.microsoft.com/office/drawing/2014/main" id="{5763CD80-B0A2-794E-8ABC-ABC8B38646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099"/>
          <a:stretch/>
        </p:blipFill>
        <p:spPr bwMode="auto">
          <a:xfrm>
            <a:off x="4601602" y="1740086"/>
            <a:ext cx="3986585" cy="1425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ext Box 1">
            <a:extLst>
              <a:ext uri="{FF2B5EF4-FFF2-40B4-BE49-F238E27FC236}">
                <a16:creationId xmlns:a16="http://schemas.microsoft.com/office/drawing/2014/main" id="{D6D654E8-A935-6B4C-B237-DA56B68AEB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31775"/>
            <a:ext cx="8229600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3600">
                <a:solidFill>
                  <a:srgbClr val="FF0000"/>
                </a:solidFill>
                <a:latin typeface="Calibri" panose="020F0502020204030204" pitchFamily="34" charset="0"/>
              </a:rPr>
              <a:t>Sheared </a:t>
            </a: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advection </a:t>
            </a:r>
            <a:b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breaks thermal wind balance </a:t>
            </a:r>
          </a:p>
        </p:txBody>
      </p:sp>
      <p:pic>
        <p:nvPicPr>
          <p:cNvPr id="56322" name="Picture 2">
            <a:extLst>
              <a:ext uri="{FF2B5EF4-FFF2-40B4-BE49-F238E27FC236}">
                <a16:creationId xmlns:a16="http://schemas.microsoft.com/office/drawing/2014/main" id="{1ED860B4-4758-544F-BB95-D3B6409CA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86"/>
          <a:stretch>
            <a:fillRect/>
          </a:stretch>
        </p:blipFill>
        <p:spPr bwMode="auto">
          <a:xfrm>
            <a:off x="2141538" y="1397001"/>
            <a:ext cx="7848600" cy="4797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b="27786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6323" name="AutoShape 3">
            <a:extLst>
              <a:ext uri="{FF2B5EF4-FFF2-40B4-BE49-F238E27FC236}">
                <a16:creationId xmlns:a16="http://schemas.microsoft.com/office/drawing/2014/main" id="{7A8A63AF-1F48-0349-BAA9-007C12EE9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2251076"/>
            <a:ext cx="1711325" cy="1154113"/>
          </a:xfrm>
          <a:prstGeom prst="rightArrow">
            <a:avLst>
              <a:gd name="adj1" fmla="val 50000"/>
              <a:gd name="adj2" fmla="val 49983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6324" name="AutoShape 4">
            <a:extLst>
              <a:ext uri="{FF2B5EF4-FFF2-40B4-BE49-F238E27FC236}">
                <a16:creationId xmlns:a16="http://schemas.microsoft.com/office/drawing/2014/main" id="{B9AEF2E5-FE84-E44E-8CDB-D455235150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3810001"/>
            <a:ext cx="1360487" cy="1152525"/>
          </a:xfrm>
          <a:prstGeom prst="rightArrow">
            <a:avLst>
              <a:gd name="adj1" fmla="val 50000"/>
              <a:gd name="adj2" fmla="val 50027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6325" name="AutoShape 5">
            <a:extLst>
              <a:ext uri="{FF2B5EF4-FFF2-40B4-BE49-F238E27FC236}">
                <a16:creationId xmlns:a16="http://schemas.microsoft.com/office/drawing/2014/main" id="{6918EAEF-07F3-464E-ADD0-772B09466D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5040313"/>
            <a:ext cx="674687" cy="1154112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56327" name="Group 7">
            <a:extLst>
              <a:ext uri="{FF2B5EF4-FFF2-40B4-BE49-F238E27FC236}">
                <a16:creationId xmlns:a16="http://schemas.microsoft.com/office/drawing/2014/main" id="{E27F5E77-79BC-1E4B-A997-88BE27331676}"/>
              </a:ext>
            </a:extLst>
          </p:cNvPr>
          <p:cNvGrpSpPr>
            <a:grpSpLocks/>
          </p:cNvGrpSpPr>
          <p:nvPr/>
        </p:nvGrpSpPr>
        <p:grpSpPr bwMode="auto">
          <a:xfrm>
            <a:off x="5867401" y="2451101"/>
            <a:ext cx="2695575" cy="1008063"/>
            <a:chOff x="2736" y="1544"/>
            <a:chExt cx="1698" cy="635"/>
          </a:xfrm>
        </p:grpSpPr>
        <p:sp>
          <p:nvSpPr>
            <p:cNvPr id="56331" name="AutoShape 8">
              <a:extLst>
                <a:ext uri="{FF2B5EF4-FFF2-40B4-BE49-F238E27FC236}">
                  <a16:creationId xmlns:a16="http://schemas.microsoft.com/office/drawing/2014/main" id="{229BD4AC-74A3-D04F-B358-AAD681713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0" y="1850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6332" name="AutoShape 9">
              <a:extLst>
                <a:ext uri="{FF2B5EF4-FFF2-40B4-BE49-F238E27FC236}">
                  <a16:creationId xmlns:a16="http://schemas.microsoft.com/office/drawing/2014/main" id="{7EB2A633-C6E3-BB4D-AEFF-B34190EEC8D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2736" y="1544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6333" name="Text Box 10">
              <a:extLst>
                <a:ext uri="{FF2B5EF4-FFF2-40B4-BE49-F238E27FC236}">
                  <a16:creationId xmlns:a16="http://schemas.microsoft.com/office/drawing/2014/main" id="{159CAE72-1E14-D244-9703-C8EC5134EE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8" y="1619"/>
              <a:ext cx="1501" cy="3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56328" name="Group 11">
            <a:extLst>
              <a:ext uri="{FF2B5EF4-FFF2-40B4-BE49-F238E27FC236}">
                <a16:creationId xmlns:a16="http://schemas.microsoft.com/office/drawing/2014/main" id="{24CA33CE-37C7-B54A-9E07-085AEC957DA5}"/>
              </a:ext>
            </a:extLst>
          </p:cNvPr>
          <p:cNvGrpSpPr>
            <a:grpSpLocks/>
          </p:cNvGrpSpPr>
          <p:nvPr/>
        </p:nvGrpSpPr>
        <p:grpSpPr bwMode="auto">
          <a:xfrm>
            <a:off x="5043489" y="3370263"/>
            <a:ext cx="2039937" cy="1752600"/>
            <a:chOff x="2217" y="2123"/>
            <a:chExt cx="1285" cy="1104"/>
          </a:xfrm>
        </p:grpSpPr>
        <p:pic>
          <p:nvPicPr>
            <p:cNvPr id="56329" name="Picture 12">
              <a:extLst>
                <a:ext uri="{FF2B5EF4-FFF2-40B4-BE49-F238E27FC236}">
                  <a16:creationId xmlns:a16="http://schemas.microsoft.com/office/drawing/2014/main" id="{A7D1E490-DA47-E347-BC7A-115B3F234E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17" y="2123"/>
              <a:ext cx="1285" cy="11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56330" name="Rectangle 13">
              <a:extLst>
                <a:ext uri="{FF2B5EF4-FFF2-40B4-BE49-F238E27FC236}">
                  <a16:creationId xmlns:a16="http://schemas.microsoft.com/office/drawing/2014/main" id="{8E25FDA5-BF92-8D4C-931D-C17E6F44A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26" y="2126"/>
              <a:ext cx="653" cy="292"/>
            </a:xfrm>
            <a:prstGeom prst="rect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2400" b="1">
                  <a:solidFill>
                    <a:srgbClr val="000000"/>
                  </a:solidFill>
                </a:rPr>
                <a:t>Z Trof</a:t>
              </a:r>
            </a:p>
          </p:txBody>
        </p:sp>
      </p:grpSp>
      <p:pic>
        <p:nvPicPr>
          <p:cNvPr id="15" name="Picture 12">
            <a:extLst>
              <a:ext uri="{FF2B5EF4-FFF2-40B4-BE49-F238E27FC236}">
                <a16:creationId xmlns:a16="http://schemas.microsoft.com/office/drawing/2014/main" id="{83763024-53B4-C74C-83C7-52CA75CF29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099"/>
          <a:stretch/>
        </p:blipFill>
        <p:spPr bwMode="auto">
          <a:xfrm>
            <a:off x="4601602" y="1740086"/>
            <a:ext cx="3986585" cy="1425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6326" name="Picture 6">
            <a:extLst>
              <a:ext uri="{FF2B5EF4-FFF2-40B4-BE49-F238E27FC236}">
                <a16:creationId xmlns:a16="http://schemas.microsoft.com/office/drawing/2014/main" id="{F688C3E3-D1EF-DB4E-92CF-9ED021A8E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489" y="1822450"/>
            <a:ext cx="3895725" cy="2273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ext Box 1">
            <a:extLst>
              <a:ext uri="{FF2B5EF4-FFF2-40B4-BE49-F238E27FC236}">
                <a16:creationId xmlns:a16="http://schemas.microsoft.com/office/drawing/2014/main" id="{1DA448BD-8560-2E41-A53C-073BD4BE3B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31775"/>
            <a:ext cx="8229600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3600">
                <a:solidFill>
                  <a:srgbClr val="FF0000"/>
                </a:solidFill>
                <a:latin typeface="Calibri" panose="020F0502020204030204" pitchFamily="34" charset="0"/>
              </a:rPr>
              <a:t>Sheared </a:t>
            </a: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advection </a:t>
            </a:r>
            <a:b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breaks thermal wind balance </a:t>
            </a:r>
          </a:p>
        </p:txBody>
      </p:sp>
      <p:pic>
        <p:nvPicPr>
          <p:cNvPr id="58370" name="Picture 2">
            <a:extLst>
              <a:ext uri="{FF2B5EF4-FFF2-40B4-BE49-F238E27FC236}">
                <a16:creationId xmlns:a16="http://schemas.microsoft.com/office/drawing/2014/main" id="{89C1B9CB-8FF1-7042-90DB-B2FFD51FB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86"/>
          <a:stretch>
            <a:fillRect/>
          </a:stretch>
        </p:blipFill>
        <p:spPr bwMode="auto">
          <a:xfrm>
            <a:off x="2141538" y="1397001"/>
            <a:ext cx="7848600" cy="4797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b="27786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8371" name="AutoShape 3">
            <a:extLst>
              <a:ext uri="{FF2B5EF4-FFF2-40B4-BE49-F238E27FC236}">
                <a16:creationId xmlns:a16="http://schemas.microsoft.com/office/drawing/2014/main" id="{97FD4EA2-7934-894A-8260-8CAC2BC495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2251076"/>
            <a:ext cx="1711325" cy="1154113"/>
          </a:xfrm>
          <a:prstGeom prst="rightArrow">
            <a:avLst>
              <a:gd name="adj1" fmla="val 50000"/>
              <a:gd name="adj2" fmla="val 49983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8372" name="AutoShape 4">
            <a:extLst>
              <a:ext uri="{FF2B5EF4-FFF2-40B4-BE49-F238E27FC236}">
                <a16:creationId xmlns:a16="http://schemas.microsoft.com/office/drawing/2014/main" id="{E802B3BA-1FE0-B340-AB45-A30A38889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3810001"/>
            <a:ext cx="1360487" cy="1152525"/>
          </a:xfrm>
          <a:prstGeom prst="rightArrow">
            <a:avLst>
              <a:gd name="adj1" fmla="val 50000"/>
              <a:gd name="adj2" fmla="val 50027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8373" name="AutoShape 5">
            <a:extLst>
              <a:ext uri="{FF2B5EF4-FFF2-40B4-BE49-F238E27FC236}">
                <a16:creationId xmlns:a16="http://schemas.microsoft.com/office/drawing/2014/main" id="{0EA99728-785F-8043-BDBD-9F40E2558A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914" y="5040313"/>
            <a:ext cx="674687" cy="1154112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3F80CD"/>
              </a:gs>
              <a:gs pos="100000">
                <a:srgbClr val="9BC1FF"/>
              </a:gs>
            </a:gsLst>
            <a:lin ang="5400000" scaled="1"/>
          </a:gradFill>
          <a:ln w="9360">
            <a:solidFill>
              <a:srgbClr val="4A7EBB"/>
            </a:solidFill>
            <a:miter lim="800000"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58375" name="Group 7">
            <a:extLst>
              <a:ext uri="{FF2B5EF4-FFF2-40B4-BE49-F238E27FC236}">
                <a16:creationId xmlns:a16="http://schemas.microsoft.com/office/drawing/2014/main" id="{62037AB4-60BE-7D4A-BFB8-4D6D59C1A710}"/>
              </a:ext>
            </a:extLst>
          </p:cNvPr>
          <p:cNvGrpSpPr>
            <a:grpSpLocks/>
          </p:cNvGrpSpPr>
          <p:nvPr/>
        </p:nvGrpSpPr>
        <p:grpSpPr bwMode="auto">
          <a:xfrm>
            <a:off x="5867401" y="2451101"/>
            <a:ext cx="2695575" cy="1008063"/>
            <a:chOff x="2736" y="1544"/>
            <a:chExt cx="1698" cy="635"/>
          </a:xfrm>
        </p:grpSpPr>
        <p:sp>
          <p:nvSpPr>
            <p:cNvPr id="58383" name="AutoShape 8">
              <a:extLst>
                <a:ext uri="{FF2B5EF4-FFF2-40B4-BE49-F238E27FC236}">
                  <a16:creationId xmlns:a16="http://schemas.microsoft.com/office/drawing/2014/main" id="{A0581893-F5BA-E94C-A68F-B177303821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0" y="1850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8384" name="AutoShape 9">
              <a:extLst>
                <a:ext uri="{FF2B5EF4-FFF2-40B4-BE49-F238E27FC236}">
                  <a16:creationId xmlns:a16="http://schemas.microsoft.com/office/drawing/2014/main" id="{E6847FB3-E5AA-2846-A876-D94AA41C74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2736" y="1544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8385" name="Text Box 10">
              <a:extLst>
                <a:ext uri="{FF2B5EF4-FFF2-40B4-BE49-F238E27FC236}">
                  <a16:creationId xmlns:a16="http://schemas.microsoft.com/office/drawing/2014/main" id="{37ACC8E0-7C2B-9C47-9A0B-389012BD07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8" y="1619"/>
              <a:ext cx="1501" cy="3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58376" name="Group 11">
            <a:extLst>
              <a:ext uri="{FF2B5EF4-FFF2-40B4-BE49-F238E27FC236}">
                <a16:creationId xmlns:a16="http://schemas.microsoft.com/office/drawing/2014/main" id="{314F8A1D-0CB8-A444-B41B-2D0F322BC7C8}"/>
              </a:ext>
            </a:extLst>
          </p:cNvPr>
          <p:cNvGrpSpPr>
            <a:grpSpLocks/>
          </p:cNvGrpSpPr>
          <p:nvPr/>
        </p:nvGrpSpPr>
        <p:grpSpPr bwMode="auto">
          <a:xfrm>
            <a:off x="5043489" y="3370263"/>
            <a:ext cx="2039937" cy="1752600"/>
            <a:chOff x="2217" y="2123"/>
            <a:chExt cx="1285" cy="1104"/>
          </a:xfrm>
        </p:grpSpPr>
        <p:pic>
          <p:nvPicPr>
            <p:cNvPr id="58381" name="Picture 12">
              <a:extLst>
                <a:ext uri="{FF2B5EF4-FFF2-40B4-BE49-F238E27FC236}">
                  <a16:creationId xmlns:a16="http://schemas.microsoft.com/office/drawing/2014/main" id="{91136A4E-71AE-A846-9FF2-2AF8184E35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17" y="2123"/>
              <a:ext cx="1285" cy="11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58382" name="Rectangle 13">
              <a:extLst>
                <a:ext uri="{FF2B5EF4-FFF2-40B4-BE49-F238E27FC236}">
                  <a16:creationId xmlns:a16="http://schemas.microsoft.com/office/drawing/2014/main" id="{D53FC998-9E88-1546-9501-BB48D16420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26" y="2126"/>
              <a:ext cx="653" cy="292"/>
            </a:xfrm>
            <a:prstGeom prst="rect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2400" b="1">
                  <a:solidFill>
                    <a:srgbClr val="000000"/>
                  </a:solidFill>
                </a:rPr>
                <a:t>Z Trof</a:t>
              </a:r>
            </a:p>
          </p:txBody>
        </p:sp>
      </p:grpSp>
      <p:sp>
        <p:nvSpPr>
          <p:cNvPr id="32785" name="Text Box 17">
            <a:extLst>
              <a:ext uri="{FF2B5EF4-FFF2-40B4-BE49-F238E27FC236}">
                <a16:creationId xmlns:a16="http://schemas.microsoft.com/office/drawing/2014/main" id="{A47477A9-814F-7844-AE98-ED51B7465A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7388" y="5353051"/>
            <a:ext cx="1295400" cy="925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5400" b="1">
                <a:solidFill>
                  <a:srgbClr val="000000"/>
                </a:solidFill>
              </a:rPr>
              <a:t>L</a:t>
            </a:r>
          </a:p>
        </p:txBody>
      </p:sp>
      <p:pic>
        <p:nvPicPr>
          <p:cNvPr id="19" name="Picture 12">
            <a:extLst>
              <a:ext uri="{FF2B5EF4-FFF2-40B4-BE49-F238E27FC236}">
                <a16:creationId xmlns:a16="http://schemas.microsoft.com/office/drawing/2014/main" id="{50442E7B-2CA4-6749-9E1B-9025737C86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099"/>
          <a:stretch/>
        </p:blipFill>
        <p:spPr bwMode="auto">
          <a:xfrm>
            <a:off x="4601602" y="1740086"/>
            <a:ext cx="3986585" cy="1425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8374" name="Picture 6">
            <a:extLst>
              <a:ext uri="{FF2B5EF4-FFF2-40B4-BE49-F238E27FC236}">
                <a16:creationId xmlns:a16="http://schemas.microsoft.com/office/drawing/2014/main" id="{E615AB5D-9CC1-B141-9EE6-C4A7CC477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489" y="1822450"/>
            <a:ext cx="3895725" cy="2273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EC4E82C-0146-364B-B27D-2453940F1E9A}"/>
              </a:ext>
            </a:extLst>
          </p:cNvPr>
          <p:cNvGrpSpPr>
            <a:grpSpLocks/>
          </p:cNvGrpSpPr>
          <p:nvPr/>
        </p:nvGrpSpPr>
        <p:grpSpPr bwMode="auto">
          <a:xfrm>
            <a:off x="6064250" y="3406589"/>
            <a:ext cx="2463800" cy="2571938"/>
            <a:chOff x="4540250" y="4821238"/>
            <a:chExt cx="2463800" cy="1157288"/>
          </a:xfrm>
        </p:grpSpPr>
        <p:sp>
          <p:nvSpPr>
            <p:cNvPr id="58379" name="Freeform 15">
              <a:extLst>
                <a:ext uri="{FF2B5EF4-FFF2-40B4-BE49-F238E27FC236}">
                  <a16:creationId xmlns:a16="http://schemas.microsoft.com/office/drawing/2014/main" id="{8DA3FECD-1D24-4F41-BA39-0ABD76F4CA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0250" y="4821238"/>
              <a:ext cx="1454150" cy="1157288"/>
            </a:xfrm>
            <a:custGeom>
              <a:avLst/>
              <a:gdLst>
                <a:gd name="T0" fmla="*/ 1164823 w 1456037"/>
                <a:gd name="T1" fmla="*/ 0 h 1158810"/>
                <a:gd name="T2" fmla="*/ 875496 w 1456037"/>
                <a:gd name="T3" fmla="*/ 289322 h 1158810"/>
                <a:gd name="T4" fmla="*/ 0 w 1456037"/>
                <a:gd name="T5" fmla="*/ 1012627 h 1158810"/>
                <a:gd name="T6" fmla="*/ 654743 w 1456037"/>
                <a:gd name="T7" fmla="*/ 1157288 h 1158810"/>
                <a:gd name="T8" fmla="*/ 1309487 w 1456037"/>
                <a:gd name="T9" fmla="*/ 723305 h 1158810"/>
                <a:gd name="T10" fmla="*/ 1454150 w 1456037"/>
                <a:gd name="T11" fmla="*/ 289322 h 11588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456037"/>
                <a:gd name="T19" fmla="*/ 869108 h 1158810"/>
                <a:gd name="T20" fmla="*/ 1311186 w 1456037"/>
                <a:gd name="T21" fmla="*/ 1158810 h 11588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456037" h="1158810">
                  <a:moveTo>
                    <a:pt x="0" y="869108"/>
                  </a:moveTo>
                  <a:lnTo>
                    <a:pt x="1021483" y="869108"/>
                  </a:lnTo>
                  <a:lnTo>
                    <a:pt x="1021483" y="289703"/>
                  </a:lnTo>
                  <a:lnTo>
                    <a:pt x="876632" y="289703"/>
                  </a:lnTo>
                  <a:lnTo>
                    <a:pt x="1166335" y="0"/>
                  </a:lnTo>
                  <a:lnTo>
                    <a:pt x="1456037" y="289703"/>
                  </a:lnTo>
                  <a:lnTo>
                    <a:pt x="1311186" y="289703"/>
                  </a:lnTo>
                  <a:lnTo>
                    <a:pt x="1311186" y="1158810"/>
                  </a:lnTo>
                  <a:lnTo>
                    <a:pt x="0" y="1158810"/>
                  </a:lnTo>
                  <a:lnTo>
                    <a:pt x="0" y="869108"/>
                  </a:lnTo>
                  <a:close/>
                </a:path>
              </a:pathLst>
            </a:custGeom>
            <a:solidFill>
              <a:srgbClr val="0000FF"/>
            </a:solidFill>
            <a:ln w="9360">
              <a:solidFill>
                <a:srgbClr val="4A7EBB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58380" name="Freeform 16">
              <a:extLst>
                <a:ext uri="{FF2B5EF4-FFF2-40B4-BE49-F238E27FC236}">
                  <a16:creationId xmlns:a16="http://schemas.microsoft.com/office/drawing/2014/main" id="{FD01C8E0-31EB-F144-9DBD-9A22D85AC4C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5432425" y="4821238"/>
              <a:ext cx="1571625" cy="1125538"/>
            </a:xfrm>
            <a:custGeom>
              <a:avLst/>
              <a:gdLst>
                <a:gd name="T0" fmla="*/ 1290265 w 1573327"/>
                <a:gd name="T1" fmla="*/ 0 h 1126660"/>
                <a:gd name="T2" fmla="*/ 1008904 w 1573327"/>
                <a:gd name="T3" fmla="*/ 281385 h 1126660"/>
                <a:gd name="T4" fmla="*/ 0 w 1573327"/>
                <a:gd name="T5" fmla="*/ 984846 h 1126660"/>
                <a:gd name="T6" fmla="*/ 715472 w 1573327"/>
                <a:gd name="T7" fmla="*/ 1125538 h 1126660"/>
                <a:gd name="T8" fmla="*/ 1430945 w 1573327"/>
                <a:gd name="T9" fmla="*/ 703462 h 1126660"/>
                <a:gd name="T10" fmla="*/ 1571625 w 1573327"/>
                <a:gd name="T11" fmla="*/ 281385 h 11266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73327"/>
                <a:gd name="T19" fmla="*/ 844996 h 1126660"/>
                <a:gd name="T20" fmla="*/ 1432495 w 1573327"/>
                <a:gd name="T21" fmla="*/ 1126660 h 112666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73327" h="1126660">
                  <a:moveTo>
                    <a:pt x="0" y="844995"/>
                  </a:moveTo>
                  <a:lnTo>
                    <a:pt x="1150830" y="844995"/>
                  </a:lnTo>
                  <a:lnTo>
                    <a:pt x="1150830" y="281665"/>
                  </a:lnTo>
                  <a:lnTo>
                    <a:pt x="1009997" y="281665"/>
                  </a:lnTo>
                  <a:lnTo>
                    <a:pt x="1291662" y="0"/>
                  </a:lnTo>
                  <a:lnTo>
                    <a:pt x="1573327" y="281665"/>
                  </a:lnTo>
                  <a:lnTo>
                    <a:pt x="1432495" y="281665"/>
                  </a:lnTo>
                  <a:lnTo>
                    <a:pt x="1432495" y="1126660"/>
                  </a:lnTo>
                  <a:lnTo>
                    <a:pt x="0" y="1126660"/>
                  </a:lnTo>
                  <a:lnTo>
                    <a:pt x="0" y="844995"/>
                  </a:lnTo>
                  <a:close/>
                </a:path>
              </a:pathLst>
            </a:custGeom>
            <a:solidFill>
              <a:srgbClr val="0000FF"/>
            </a:solidFill>
            <a:ln w="9360">
              <a:solidFill>
                <a:srgbClr val="4A7EBB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8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Text Box 1">
            <a:extLst>
              <a:ext uri="{FF2B5EF4-FFF2-40B4-BE49-F238E27FC236}">
                <a16:creationId xmlns:a16="http://schemas.microsoft.com/office/drawing/2014/main" id="{842AA2C9-E884-3344-8704-B58BD3816A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East-west section: omega</a:t>
            </a:r>
          </a:p>
        </p:txBody>
      </p:sp>
      <p:sp>
        <p:nvSpPr>
          <p:cNvPr id="60418" name="Text Box 2">
            <a:extLst>
              <a:ext uri="{FF2B5EF4-FFF2-40B4-BE49-F238E27FC236}">
                <a16:creationId xmlns:a16="http://schemas.microsoft.com/office/drawing/2014/main" id="{77067762-7A3A-804E-B076-8D3F19C76F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60419" name="Picture 3">
            <a:extLst>
              <a:ext uri="{FF2B5EF4-FFF2-40B4-BE49-F238E27FC236}">
                <a16:creationId xmlns:a16="http://schemas.microsoft.com/office/drawing/2014/main" id="{80F6B90E-28E5-094E-959B-8C1CA080B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100" y="1600200"/>
            <a:ext cx="7632700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8436" name="AutoShape 4">
            <a:extLst>
              <a:ext uri="{FF2B5EF4-FFF2-40B4-BE49-F238E27FC236}">
                <a16:creationId xmlns:a16="http://schemas.microsoft.com/office/drawing/2014/main" id="{3D8BF40F-B9F1-9449-B395-D97C1257D2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1388" y="3019426"/>
            <a:ext cx="1619250" cy="2543175"/>
          </a:xfrm>
          <a:prstGeom prst="upArrow">
            <a:avLst>
              <a:gd name="adj1" fmla="val 50000"/>
              <a:gd name="adj2" fmla="val 49990"/>
            </a:avLst>
          </a:prstGeom>
          <a:noFill/>
          <a:ln w="38160">
            <a:solidFill>
              <a:srgbClr val="C0504D"/>
            </a:solidFill>
            <a:round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 order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 create the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needed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cool core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(low </a:t>
            </a:r>
            <a:r>
              <a:rPr lang="en-US" altLang="en-US" dirty="0">
                <a:solidFill>
                  <a:srgbClr val="FFFFFF"/>
                </a:solidFill>
                <a:latin typeface="Symbol" pitchFamily="2" charset="2"/>
                <a:ea typeface="ＭＳ Ｐゴシック" panose="020B0600070205080204" pitchFamily="34" charset="-128"/>
              </a:rPr>
              <a:t>D</a:t>
            </a: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Z),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so balance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can again prevail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…</a:t>
            </a:r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42CD9281-1ED0-C846-8700-8E80A3C248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660650"/>
            <a:ext cx="1447800" cy="463550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 dirty="0">
                <a:solidFill>
                  <a:srgbClr val="000000"/>
                </a:solidFill>
                <a:sym typeface="Wingdings" pitchFamily="2" charset="2"/>
              </a:rPr>
              <a:t> </a:t>
            </a:r>
            <a:r>
              <a:rPr lang="en-US" altLang="en-US" sz="2400" b="1" dirty="0">
                <a:solidFill>
                  <a:srgbClr val="000000"/>
                </a:solidFill>
              </a:rPr>
              <a:t>Z </a:t>
            </a:r>
            <a:r>
              <a:rPr lang="en-US" altLang="en-US" sz="2400" b="1" dirty="0" err="1">
                <a:solidFill>
                  <a:srgbClr val="000000"/>
                </a:solidFill>
              </a:rPr>
              <a:t>Trof</a:t>
            </a:r>
            <a:endParaRPr lang="en-US" altLang="en-US" sz="2400"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 animBg="1"/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ext Box 1">
            <a:extLst>
              <a:ext uri="{FF2B5EF4-FFF2-40B4-BE49-F238E27FC236}">
                <a16:creationId xmlns:a16="http://schemas.microsoft.com/office/drawing/2014/main" id="{2AFE0C77-1CE0-8B42-B0F8-FDA6FAC9E6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287" y="130176"/>
            <a:ext cx="11688417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Warm horizontal advection demands even more upward motion, if the cool core is to be built</a:t>
            </a:r>
          </a:p>
        </p:txBody>
      </p:sp>
      <p:sp>
        <p:nvSpPr>
          <p:cNvPr id="44034" name="Text Box 2">
            <a:extLst>
              <a:ext uri="{FF2B5EF4-FFF2-40B4-BE49-F238E27FC236}">
                <a16:creationId xmlns:a16="http://schemas.microsoft.com/office/drawing/2014/main" id="{C5DE8CBA-115C-B841-A876-8058B89C17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44035" name="Group 3">
            <a:extLst>
              <a:ext uri="{FF2B5EF4-FFF2-40B4-BE49-F238E27FC236}">
                <a16:creationId xmlns:a16="http://schemas.microsoft.com/office/drawing/2014/main" id="{24686E9B-2543-EC46-A505-8C43B3299922}"/>
              </a:ext>
            </a:extLst>
          </p:cNvPr>
          <p:cNvGrpSpPr>
            <a:grpSpLocks/>
          </p:cNvGrpSpPr>
          <p:nvPr/>
        </p:nvGrpSpPr>
        <p:grpSpPr bwMode="auto">
          <a:xfrm>
            <a:off x="4637089" y="2406651"/>
            <a:ext cx="2695575" cy="1008063"/>
            <a:chOff x="1961" y="1516"/>
            <a:chExt cx="1698" cy="635"/>
          </a:xfrm>
        </p:grpSpPr>
        <p:sp>
          <p:nvSpPr>
            <p:cNvPr id="44052" name="AutoShape 4">
              <a:extLst>
                <a:ext uri="{FF2B5EF4-FFF2-40B4-BE49-F238E27FC236}">
                  <a16:creationId xmlns:a16="http://schemas.microsoft.com/office/drawing/2014/main" id="{B7070645-9EA6-CB42-BA28-B81DBBE60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5" y="1822"/>
              <a:ext cx="1574" cy="329"/>
            </a:xfrm>
            <a:prstGeom prst="curvedUpArrow">
              <a:avLst>
                <a:gd name="adj1" fmla="val 25051"/>
                <a:gd name="adj2" fmla="val 50123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4053" name="AutoShape 5">
              <a:extLst>
                <a:ext uri="{FF2B5EF4-FFF2-40B4-BE49-F238E27FC236}">
                  <a16:creationId xmlns:a16="http://schemas.microsoft.com/office/drawing/2014/main" id="{7E11681D-BF60-B941-80A6-59E7B86C283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960" y="1516"/>
              <a:ext cx="1682" cy="293"/>
            </a:xfrm>
            <a:prstGeom prst="curvedUpArrow">
              <a:avLst>
                <a:gd name="adj1" fmla="val 25062"/>
                <a:gd name="adj2" fmla="val 5015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4054" name="Text Box 6">
              <a:extLst>
                <a:ext uri="{FF2B5EF4-FFF2-40B4-BE49-F238E27FC236}">
                  <a16:creationId xmlns:a16="http://schemas.microsoft.com/office/drawing/2014/main" id="{5C0D0379-8522-C74F-8677-1556BB08D2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3" y="1591"/>
              <a:ext cx="1501" cy="3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44036" name="Group 7">
            <a:extLst>
              <a:ext uri="{FF2B5EF4-FFF2-40B4-BE49-F238E27FC236}">
                <a16:creationId xmlns:a16="http://schemas.microsoft.com/office/drawing/2014/main" id="{BA59EF0B-7530-754B-AF77-14771B7DF766}"/>
              </a:ext>
            </a:extLst>
          </p:cNvPr>
          <p:cNvGrpSpPr>
            <a:grpSpLocks/>
          </p:cNvGrpSpPr>
          <p:nvPr/>
        </p:nvGrpSpPr>
        <p:grpSpPr bwMode="auto">
          <a:xfrm>
            <a:off x="6267450" y="4770438"/>
            <a:ext cx="2122488" cy="1008062"/>
            <a:chOff x="2988" y="3005"/>
            <a:chExt cx="1337" cy="635"/>
          </a:xfrm>
        </p:grpSpPr>
        <p:sp>
          <p:nvSpPr>
            <p:cNvPr id="44050" name="AutoShape 8">
              <a:extLst>
                <a:ext uri="{FF2B5EF4-FFF2-40B4-BE49-F238E27FC236}">
                  <a16:creationId xmlns:a16="http://schemas.microsoft.com/office/drawing/2014/main" id="{79E25ED3-0EFE-CD4B-B836-0A17155DB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5" y="3311"/>
              <a:ext cx="1239" cy="329"/>
            </a:xfrm>
            <a:prstGeom prst="curvedUpArrow">
              <a:avLst>
                <a:gd name="adj1" fmla="val 19719"/>
                <a:gd name="adj2" fmla="val 39455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44051" name="AutoShape 9">
              <a:extLst>
                <a:ext uri="{FF2B5EF4-FFF2-40B4-BE49-F238E27FC236}">
                  <a16:creationId xmlns:a16="http://schemas.microsoft.com/office/drawing/2014/main" id="{3C8F4C4B-D8D9-2C4F-94FA-7B282949AA4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2987" y="3004"/>
              <a:ext cx="1324" cy="293"/>
            </a:xfrm>
            <a:prstGeom prst="curvedUpArrow">
              <a:avLst>
                <a:gd name="adj1" fmla="val 19728"/>
                <a:gd name="adj2" fmla="val 39476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sp>
        <p:nvSpPr>
          <p:cNvPr id="44037" name="Text Box 10">
            <a:extLst>
              <a:ext uri="{FF2B5EF4-FFF2-40B4-BE49-F238E27FC236}">
                <a16:creationId xmlns:a16="http://schemas.microsoft.com/office/drawing/2014/main" id="{E92B6ECB-FD89-3349-8C7A-C934A7A13E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8288" y="4578350"/>
            <a:ext cx="1676400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>
                <a:solidFill>
                  <a:srgbClr val="000000"/>
                </a:solidFill>
              </a:rPr>
              <a:t>warm air flowing north</a:t>
            </a:r>
          </a:p>
        </p:txBody>
      </p:sp>
      <p:sp>
        <p:nvSpPr>
          <p:cNvPr id="44038" name="Text Box 11">
            <a:extLst>
              <a:ext uri="{FF2B5EF4-FFF2-40B4-BE49-F238E27FC236}">
                <a16:creationId xmlns:a16="http://schemas.microsoft.com/office/drawing/2014/main" id="{2C984C0D-FDFE-8346-8CB6-F6C5BDCCB0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8025" y="4405313"/>
            <a:ext cx="1676400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>
                <a:solidFill>
                  <a:srgbClr val="0000FF"/>
                </a:solidFill>
              </a:rPr>
              <a:t>cool air flowing south</a:t>
            </a:r>
          </a:p>
        </p:txBody>
      </p:sp>
      <p:pic>
        <p:nvPicPr>
          <p:cNvPr id="44039" name="Picture 12">
            <a:extLst>
              <a:ext uri="{FF2B5EF4-FFF2-40B4-BE49-F238E27FC236}">
                <a16:creationId xmlns:a16="http://schemas.microsoft.com/office/drawing/2014/main" id="{DA4F347A-7F17-BD42-9691-6BBE6A2BD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470025"/>
            <a:ext cx="7766050" cy="5202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4040" name="Text Box 13">
            <a:extLst>
              <a:ext uri="{FF2B5EF4-FFF2-40B4-BE49-F238E27FC236}">
                <a16:creationId xmlns:a16="http://schemas.microsoft.com/office/drawing/2014/main" id="{9E918084-D70B-E24A-AD79-19E040B205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0688" y="4730750"/>
            <a:ext cx="1676400" cy="1202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>
                <a:solidFill>
                  <a:srgbClr val="000000"/>
                </a:solidFill>
              </a:rPr>
              <a:t>warm air flowing north</a:t>
            </a:r>
          </a:p>
        </p:txBody>
      </p:sp>
      <p:sp>
        <p:nvSpPr>
          <p:cNvPr id="44042" name="Line 15">
            <a:extLst>
              <a:ext uri="{FF2B5EF4-FFF2-40B4-BE49-F238E27FC236}">
                <a16:creationId xmlns:a16="http://schemas.microsoft.com/office/drawing/2014/main" id="{80824C6F-3E2D-AA4B-B655-08E783E08FA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654801" y="2239963"/>
            <a:ext cx="144463" cy="3694112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/>
          </a:ln>
          <a:effectLst>
            <a:outerShdw dist="74769" dir="938535" algn="ctr" rotWithShape="0">
              <a:srgbClr val="808080">
                <a:alpha val="38033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4572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44043" name="Line 16">
            <a:extLst>
              <a:ext uri="{FF2B5EF4-FFF2-40B4-BE49-F238E27FC236}">
                <a16:creationId xmlns:a16="http://schemas.microsoft.com/office/drawing/2014/main" id="{5CE29907-129B-0444-80C9-E738658F856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572501" y="2239964"/>
            <a:ext cx="144463" cy="375443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/>
          </a:ln>
          <a:effectLst>
            <a:outerShdw dist="74769" dir="938535" algn="ctr" rotWithShape="0">
              <a:srgbClr val="808080">
                <a:alpha val="38033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4572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44046" name="Group 19">
            <a:extLst>
              <a:ext uri="{FF2B5EF4-FFF2-40B4-BE49-F238E27FC236}">
                <a16:creationId xmlns:a16="http://schemas.microsoft.com/office/drawing/2014/main" id="{F685BD22-6094-CC4C-85B6-90EE613DBBCB}"/>
              </a:ext>
            </a:extLst>
          </p:cNvPr>
          <p:cNvGrpSpPr>
            <a:grpSpLocks/>
          </p:cNvGrpSpPr>
          <p:nvPr/>
        </p:nvGrpSpPr>
        <p:grpSpPr bwMode="auto">
          <a:xfrm>
            <a:off x="4611689" y="2241551"/>
            <a:ext cx="2695575" cy="866775"/>
            <a:chOff x="1945" y="1412"/>
            <a:chExt cx="1698" cy="546"/>
          </a:xfrm>
        </p:grpSpPr>
        <p:sp>
          <p:nvSpPr>
            <p:cNvPr id="44048" name="AutoShape 20">
              <a:extLst>
                <a:ext uri="{FF2B5EF4-FFF2-40B4-BE49-F238E27FC236}">
                  <a16:creationId xmlns:a16="http://schemas.microsoft.com/office/drawing/2014/main" id="{E38221A7-C366-414C-A9FD-D018DED6C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9" y="1675"/>
              <a:ext cx="1574" cy="283"/>
            </a:xfrm>
            <a:prstGeom prst="curvedUpArrow">
              <a:avLst>
                <a:gd name="adj1" fmla="val 29122"/>
                <a:gd name="adj2" fmla="val 58271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lIns="90000" tIns="46800" rIns="90000" bIns="46800" anchor="ctr"/>
            <a:lstStyle>
              <a:lvl1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3600">
                  <a:solidFill>
                    <a:srgbClr val="000000"/>
                  </a:solidFill>
                  <a:latin typeface="Calibri" panose="020F0502020204030204" pitchFamily="34" charset="0"/>
                </a:rPr>
                <a:t>TROF</a:t>
              </a:r>
            </a:p>
            <a:p>
              <a:pPr algn="ctr" defTabSz="457200" fontAlgn="base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altLang="en-US" sz="36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4049" name="AutoShape 21">
              <a:extLst>
                <a:ext uri="{FF2B5EF4-FFF2-40B4-BE49-F238E27FC236}">
                  <a16:creationId xmlns:a16="http://schemas.microsoft.com/office/drawing/2014/main" id="{B24DA7CD-B525-2C4C-8BDD-ADD204D92F2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1945" y="1412"/>
              <a:ext cx="1682" cy="252"/>
            </a:xfrm>
            <a:prstGeom prst="curvedUpArrow">
              <a:avLst>
                <a:gd name="adj1" fmla="val 29140"/>
                <a:gd name="adj2" fmla="val 58310"/>
                <a:gd name="adj3" fmla="val 25000"/>
              </a:avLst>
            </a:prstGeom>
            <a:solidFill>
              <a:srgbClr val="FFFFFF"/>
            </a:solidFill>
            <a:ln w="9360">
              <a:solidFill>
                <a:srgbClr val="008000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endParaRPr lang="en-US" alt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6F45A53-A4AC-F04E-8849-8291DF05BD26}"/>
              </a:ext>
            </a:extLst>
          </p:cNvPr>
          <p:cNvGrpSpPr>
            <a:grpSpLocks/>
          </p:cNvGrpSpPr>
          <p:nvPr/>
        </p:nvGrpSpPr>
        <p:grpSpPr bwMode="auto">
          <a:xfrm>
            <a:off x="7521989" y="4450177"/>
            <a:ext cx="2463800" cy="1157287"/>
            <a:chOff x="4540250" y="4821238"/>
            <a:chExt cx="2463800" cy="1157288"/>
          </a:xfrm>
        </p:grpSpPr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F7EAF4F-30D4-7443-88AB-5C7EEB5BD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0250" y="4821238"/>
              <a:ext cx="1454150" cy="1157288"/>
            </a:xfrm>
            <a:custGeom>
              <a:avLst/>
              <a:gdLst>
                <a:gd name="T0" fmla="*/ 1164823 w 1456037"/>
                <a:gd name="T1" fmla="*/ 0 h 1158810"/>
                <a:gd name="T2" fmla="*/ 875496 w 1456037"/>
                <a:gd name="T3" fmla="*/ 289322 h 1158810"/>
                <a:gd name="T4" fmla="*/ 0 w 1456037"/>
                <a:gd name="T5" fmla="*/ 1012627 h 1158810"/>
                <a:gd name="T6" fmla="*/ 654743 w 1456037"/>
                <a:gd name="T7" fmla="*/ 1157288 h 1158810"/>
                <a:gd name="T8" fmla="*/ 1309487 w 1456037"/>
                <a:gd name="T9" fmla="*/ 723305 h 1158810"/>
                <a:gd name="T10" fmla="*/ 1454150 w 1456037"/>
                <a:gd name="T11" fmla="*/ 289322 h 11588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456037"/>
                <a:gd name="T19" fmla="*/ 869108 h 1158810"/>
                <a:gd name="T20" fmla="*/ 1311186 w 1456037"/>
                <a:gd name="T21" fmla="*/ 1158810 h 11588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456037" h="1158810">
                  <a:moveTo>
                    <a:pt x="0" y="869108"/>
                  </a:moveTo>
                  <a:lnTo>
                    <a:pt x="1021483" y="869108"/>
                  </a:lnTo>
                  <a:lnTo>
                    <a:pt x="1021483" y="289703"/>
                  </a:lnTo>
                  <a:lnTo>
                    <a:pt x="876632" y="289703"/>
                  </a:lnTo>
                  <a:lnTo>
                    <a:pt x="1166335" y="0"/>
                  </a:lnTo>
                  <a:lnTo>
                    <a:pt x="1456037" y="289703"/>
                  </a:lnTo>
                  <a:lnTo>
                    <a:pt x="1311186" y="289703"/>
                  </a:lnTo>
                  <a:lnTo>
                    <a:pt x="1311186" y="1158810"/>
                  </a:lnTo>
                  <a:lnTo>
                    <a:pt x="0" y="1158810"/>
                  </a:lnTo>
                  <a:lnTo>
                    <a:pt x="0" y="869108"/>
                  </a:lnTo>
                  <a:close/>
                </a:path>
              </a:pathLst>
            </a:custGeom>
            <a:solidFill>
              <a:srgbClr val="0000FF"/>
            </a:solidFill>
            <a:ln w="9360">
              <a:solidFill>
                <a:srgbClr val="4A7EBB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0E6C2A27-8A3E-F348-9E16-AD7EFD7E25A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5432425" y="4821238"/>
              <a:ext cx="1571625" cy="1125538"/>
            </a:xfrm>
            <a:custGeom>
              <a:avLst/>
              <a:gdLst>
                <a:gd name="T0" fmla="*/ 1290265 w 1573327"/>
                <a:gd name="T1" fmla="*/ 0 h 1126660"/>
                <a:gd name="T2" fmla="*/ 1008904 w 1573327"/>
                <a:gd name="T3" fmla="*/ 281385 h 1126660"/>
                <a:gd name="T4" fmla="*/ 0 w 1573327"/>
                <a:gd name="T5" fmla="*/ 984846 h 1126660"/>
                <a:gd name="T6" fmla="*/ 715472 w 1573327"/>
                <a:gd name="T7" fmla="*/ 1125538 h 1126660"/>
                <a:gd name="T8" fmla="*/ 1430945 w 1573327"/>
                <a:gd name="T9" fmla="*/ 703462 h 1126660"/>
                <a:gd name="T10" fmla="*/ 1571625 w 1573327"/>
                <a:gd name="T11" fmla="*/ 281385 h 11266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73327"/>
                <a:gd name="T19" fmla="*/ 844996 h 1126660"/>
                <a:gd name="T20" fmla="*/ 1432495 w 1573327"/>
                <a:gd name="T21" fmla="*/ 1126660 h 112666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73327" h="1126660">
                  <a:moveTo>
                    <a:pt x="0" y="844995"/>
                  </a:moveTo>
                  <a:lnTo>
                    <a:pt x="1150830" y="844995"/>
                  </a:lnTo>
                  <a:lnTo>
                    <a:pt x="1150830" y="281665"/>
                  </a:lnTo>
                  <a:lnTo>
                    <a:pt x="1009997" y="281665"/>
                  </a:lnTo>
                  <a:lnTo>
                    <a:pt x="1291662" y="0"/>
                  </a:lnTo>
                  <a:lnTo>
                    <a:pt x="1573327" y="281665"/>
                  </a:lnTo>
                  <a:lnTo>
                    <a:pt x="1432495" y="281665"/>
                  </a:lnTo>
                  <a:lnTo>
                    <a:pt x="1432495" y="1126660"/>
                  </a:lnTo>
                  <a:lnTo>
                    <a:pt x="0" y="1126660"/>
                  </a:lnTo>
                  <a:lnTo>
                    <a:pt x="0" y="844995"/>
                  </a:lnTo>
                  <a:close/>
                </a:path>
              </a:pathLst>
            </a:custGeom>
            <a:solidFill>
              <a:srgbClr val="0000FF"/>
            </a:solidFill>
            <a:ln w="9360">
              <a:solidFill>
                <a:srgbClr val="4A7EBB"/>
              </a:solidFill>
              <a:miter lim="800000"/>
              <a:headEnd/>
              <a:tailEnd/>
            </a:ln>
            <a:effectLst>
              <a:outerShdw dist="75597" dir="1064680" algn="ctr" rotWithShape="0">
                <a:srgbClr val="808080">
                  <a:alpha val="35036"/>
                </a:srgbClr>
              </a:outerShdw>
            </a:effectLst>
          </p:spPr>
          <p:txBody>
            <a:bodyPr wrap="none" anchor="ctr"/>
            <a:lstStyle/>
            <a:p>
              <a:pPr defTabSz="4572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74013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Part II: From the LMT lab book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0D0D-5EBE-D247-A1A7-212F1512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5350" y="4011624"/>
            <a:ext cx="3638550" cy="2693976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68571D-E53F-6A4F-A2C4-F7204C588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05"/>
          <a:stretch/>
        </p:blipFill>
        <p:spPr>
          <a:xfrm>
            <a:off x="4724400" y="0"/>
            <a:ext cx="7467600" cy="36671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5CE6FC-7995-6147-9B55-0F1D309F3D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66158"/>
            <a:ext cx="88519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4513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Text Box 1">
            <a:extLst>
              <a:ext uri="{FF2B5EF4-FFF2-40B4-BE49-F238E27FC236}">
                <a16:creationId xmlns:a16="http://schemas.microsoft.com/office/drawing/2014/main" id="{842AA2C9-E884-3344-8704-B58BD3816A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East-west section: omega</a:t>
            </a:r>
          </a:p>
        </p:txBody>
      </p:sp>
      <p:sp>
        <p:nvSpPr>
          <p:cNvPr id="60418" name="Text Box 2">
            <a:extLst>
              <a:ext uri="{FF2B5EF4-FFF2-40B4-BE49-F238E27FC236}">
                <a16:creationId xmlns:a16="http://schemas.microsoft.com/office/drawing/2014/main" id="{77067762-7A3A-804E-B076-8D3F19C76F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60419" name="Picture 3">
            <a:extLst>
              <a:ext uri="{FF2B5EF4-FFF2-40B4-BE49-F238E27FC236}">
                <a16:creationId xmlns:a16="http://schemas.microsoft.com/office/drawing/2014/main" id="{80F6B90E-28E5-094E-959B-8C1CA080B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100" y="1600200"/>
            <a:ext cx="7632700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8436" name="AutoShape 4">
            <a:extLst>
              <a:ext uri="{FF2B5EF4-FFF2-40B4-BE49-F238E27FC236}">
                <a16:creationId xmlns:a16="http://schemas.microsoft.com/office/drawing/2014/main" id="{3D8BF40F-B9F1-9449-B395-D97C1257D2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1388" y="3019426"/>
            <a:ext cx="1619250" cy="2543175"/>
          </a:xfrm>
          <a:prstGeom prst="upArrow">
            <a:avLst>
              <a:gd name="adj1" fmla="val 50000"/>
              <a:gd name="adj2" fmla="val 49990"/>
            </a:avLst>
          </a:prstGeom>
          <a:noFill/>
          <a:ln w="38160">
            <a:solidFill>
              <a:srgbClr val="C0504D"/>
            </a:solidFill>
            <a:round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ascent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creates the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needed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cool core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(low </a:t>
            </a:r>
            <a:r>
              <a:rPr lang="en-US" altLang="en-US" dirty="0">
                <a:solidFill>
                  <a:srgbClr val="FFFFFF"/>
                </a:solidFill>
                <a:latin typeface="Symbol" pitchFamily="2" charset="2"/>
                <a:ea typeface="ＭＳ Ｐゴシック" panose="020B0600070205080204" pitchFamily="34" charset="-128"/>
              </a:rPr>
              <a:t>D</a:t>
            </a: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Z),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so that balance 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can again prevail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…</a:t>
            </a:r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42CD9281-1ED0-C846-8700-8E80A3C248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571005"/>
            <a:ext cx="1447800" cy="833178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 dirty="0">
                <a:solidFill>
                  <a:srgbClr val="000000"/>
                </a:solidFill>
                <a:sym typeface="Wingdings" pitchFamily="2" charset="2"/>
              </a:rPr>
              <a:t>to build</a:t>
            </a:r>
          </a:p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 dirty="0">
                <a:solidFill>
                  <a:srgbClr val="000000"/>
                </a:solidFill>
              </a:rPr>
              <a:t>Z </a:t>
            </a:r>
            <a:r>
              <a:rPr lang="en-US" altLang="en-US" sz="2400" b="1" dirty="0" err="1">
                <a:solidFill>
                  <a:srgbClr val="000000"/>
                </a:solidFill>
              </a:rPr>
              <a:t>Trof</a:t>
            </a:r>
            <a:endParaRPr lang="en-US" altLang="en-US" sz="2400" b="1" dirty="0">
              <a:solidFill>
                <a:srgbClr val="000000"/>
              </a:solidFill>
            </a:endParaRP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8771BE61-7329-7543-943E-020D52DB16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683" y="4034117"/>
            <a:ext cx="1619250" cy="1537448"/>
          </a:xfrm>
          <a:prstGeom prst="upArrow">
            <a:avLst>
              <a:gd name="adj1" fmla="val 50000"/>
              <a:gd name="adj2" fmla="val 49990"/>
            </a:avLst>
          </a:prstGeom>
          <a:noFill/>
          <a:ln w="38160">
            <a:solidFill>
              <a:srgbClr val="C0504D"/>
            </a:solidFill>
            <a:round/>
            <a:headEnd/>
            <a:tailEnd/>
          </a:ln>
          <a:effectLst>
            <a:outerShdw dist="75597" dir="1064680" algn="ctr" rotWithShape="0">
              <a:srgbClr val="808080">
                <a:alpha val="35036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 dirty="0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3485491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ext Box 1">
            <a:extLst>
              <a:ext uri="{FF2B5EF4-FFF2-40B4-BE49-F238E27FC236}">
                <a16:creationId xmlns:a16="http://schemas.microsoft.com/office/drawing/2014/main" id="{FC2B9C0F-BA72-5049-9F8A-FE6F65EF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7514" y="130176"/>
            <a:ext cx="4713287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Vertical motion and clouds</a:t>
            </a:r>
          </a:p>
        </p:txBody>
      </p:sp>
      <p:sp>
        <p:nvSpPr>
          <p:cNvPr id="62466" name="Text Box 2">
            <a:extLst>
              <a:ext uri="{FF2B5EF4-FFF2-40B4-BE49-F238E27FC236}">
                <a16:creationId xmlns:a16="http://schemas.microsoft.com/office/drawing/2014/main" id="{533230EE-8712-0240-80D7-1820CE360E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altLang="en-US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62467" name="Picture 3">
            <a:extLst>
              <a:ext uri="{FF2B5EF4-FFF2-40B4-BE49-F238E27FC236}">
                <a16:creationId xmlns:a16="http://schemas.microsoft.com/office/drawing/2014/main" id="{4D1D4C7B-9A22-7A48-BC30-ACAC882EE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"/>
            <a:ext cx="3973513" cy="4708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2468" name="Picture 4">
            <a:extLst>
              <a:ext uri="{FF2B5EF4-FFF2-40B4-BE49-F238E27FC236}">
                <a16:creationId xmlns:a16="http://schemas.microsoft.com/office/drawing/2014/main" id="{8BEFB616-3177-864C-AB95-99F113D4F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3357564"/>
            <a:ext cx="7307262" cy="3500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FF5904-9EAF-7444-8910-714239FE6A2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10/29/13</a:t>
            </a:r>
          </a:p>
        </p:txBody>
      </p:sp>
    </p:spTree>
    <p:extLst>
      <p:ext uri="{BB962C8B-B14F-4D97-AF65-F5344CB8AC3E}">
        <p14:creationId xmlns:p14="http://schemas.microsoft.com/office/powerpoint/2010/main" val="2547024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Part II: From the LMT lab book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68571D-E53F-6A4F-A2C4-F7204C588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05"/>
          <a:stretch/>
        </p:blipFill>
        <p:spPr>
          <a:xfrm>
            <a:off x="4724400" y="0"/>
            <a:ext cx="7467600" cy="36671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2F7DB0-CF21-FB4F-85DB-0CB2316765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54500"/>
            <a:ext cx="8636000" cy="20447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0D0D-5EBE-D247-A1A7-212F1512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0" y="3600450"/>
            <a:ext cx="3695700" cy="310515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128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Part II: From the LMT lab book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68571D-E53F-6A4F-A2C4-F7204C588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05"/>
          <a:stretch/>
        </p:blipFill>
        <p:spPr>
          <a:xfrm>
            <a:off x="4724400" y="0"/>
            <a:ext cx="7467600" cy="36671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BC20E2-5B06-3A4C-B67D-E180CB755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25700"/>
            <a:ext cx="8928100" cy="443230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161997B-EDE2-BE49-B918-A025C8461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0" y="3600450"/>
            <a:ext cx="3695700" cy="310515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124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Part II: From the LMT lab book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68571D-E53F-6A4F-A2C4-F7204C588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05"/>
          <a:stretch/>
        </p:blipFill>
        <p:spPr>
          <a:xfrm>
            <a:off x="4724400" y="0"/>
            <a:ext cx="7467600" cy="36671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84112B-0671-E74A-B1E1-FF67C308E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21100"/>
            <a:ext cx="8496300" cy="29591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B0136DE-9085-704A-9799-B4BC3919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0" y="3600450"/>
            <a:ext cx="3695700" cy="310515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601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Part I: COMET/</a:t>
            </a:r>
            <a:r>
              <a:rPr lang="en-US" sz="4000" dirty="0" err="1">
                <a:solidFill>
                  <a:srgbClr val="FFFFFF"/>
                </a:solidFill>
              </a:rPr>
              <a:t>MetEd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0D0D-5EBE-D247-A1A7-212F1512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9CC395-4125-F647-B1E8-105E174A9EBE}"/>
              </a:ext>
            </a:extLst>
          </p:cNvPr>
          <p:cNvGrpSpPr/>
          <p:nvPr/>
        </p:nvGrpSpPr>
        <p:grpSpPr>
          <a:xfrm>
            <a:off x="2528048" y="0"/>
            <a:ext cx="7010400" cy="6624917"/>
            <a:chOff x="1" y="0"/>
            <a:chExt cx="7010400" cy="66249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D647B18-FEE0-5B4B-9BD7-4319A9C8A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7010400" cy="561799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21D4A0C-8231-C448-A934-337057A38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0658" y="5437354"/>
              <a:ext cx="6418728" cy="11875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4716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A791E-57E3-0544-8075-B2AF0DA0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Part I: COMET/</a:t>
            </a:r>
            <a:r>
              <a:rPr lang="en-US" sz="4000" dirty="0" err="1">
                <a:solidFill>
                  <a:srgbClr val="FFFFFF"/>
                </a:solidFill>
              </a:rPr>
              <a:t>MetEd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0D0D-5EBE-D247-A1A7-212F1512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4164024"/>
            <a:ext cx="9833548" cy="2693976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EB2700-7523-EB4E-8A4C-015D7193B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0"/>
            <a:ext cx="93091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15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"/>
      </a:majorFont>
      <a:minorFont>
        <a:latin typeface="Calibri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20785</TotalTime>
  <Words>587</Words>
  <Application>Microsoft Macintosh PowerPoint</Application>
  <PresentationFormat>Widescreen</PresentationFormat>
  <Paragraphs>147</Paragraphs>
  <Slides>42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Symbol</vt:lpstr>
      <vt:lpstr>Times New Roman</vt:lpstr>
      <vt:lpstr>Office Theme</vt:lpstr>
      <vt:lpstr>1_Office Theme</vt:lpstr>
      <vt:lpstr>QG omega equation lab  2 parts: idealized, and data</vt:lpstr>
      <vt:lpstr>Part I: COMET/MetEd </vt:lpstr>
      <vt:lpstr>Part II: From the LMT lab book </vt:lpstr>
      <vt:lpstr>Part II: From the LMT lab book </vt:lpstr>
      <vt:lpstr>Part II: From the LMT lab book </vt:lpstr>
      <vt:lpstr>Part II: From the LMT lab book </vt:lpstr>
      <vt:lpstr>Part II: From the LMT lab book </vt:lpstr>
      <vt:lpstr>Part I: COMET/MetEd </vt:lpstr>
      <vt:lpstr>Part I: COMET/MetEd </vt:lpstr>
      <vt:lpstr>Sketch here with mouse</vt:lpstr>
      <vt:lpstr>LMT2.2</vt:lpstr>
      <vt:lpstr>LMT 2.2</vt:lpstr>
      <vt:lpstr>LMT 2.2</vt:lpstr>
      <vt:lpstr>LMT 2.2</vt:lpstr>
      <vt:lpstr>LMT 2.2</vt:lpstr>
      <vt:lpstr>LMT 2.2</vt:lpstr>
      <vt:lpstr>LMT 2.2</vt:lpstr>
      <vt:lpstr>LMT 2.4 (same IDV bundle)</vt:lpstr>
      <vt:lpstr>LMT 2.4 (same IDV bundle)</vt:lpstr>
      <vt:lpstr>LMT 2.4 (same IDV bundle)</vt:lpstr>
      <vt:lpstr>LMT 2.2</vt:lpstr>
      <vt:lpstr>PowerPoint Presentation</vt:lpstr>
      <vt:lpstr>BACKGROUND ON QE OMEGA 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QG omega equation lab  2 parts: idealized, and data</dc:title>
  <dc:creator>Mapes, Brian Earle</dc:creator>
  <cp:lastModifiedBy>Mapes, Brian Earle</cp:lastModifiedBy>
  <cp:revision>27</cp:revision>
  <dcterms:created xsi:type="dcterms:W3CDTF">2019-10-22T19:10:07Z</dcterms:created>
  <dcterms:modified xsi:type="dcterms:W3CDTF">2023-11-27T00:30:12Z</dcterms:modified>
</cp:coreProperties>
</file>